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5"/>
  </p:notesMasterIdLst>
  <p:handoutMasterIdLst>
    <p:handoutMasterId r:id="rId66"/>
  </p:handoutMasterIdLst>
  <p:sldIdLst>
    <p:sldId id="384" r:id="rId3"/>
    <p:sldId id="305" r:id="rId4"/>
    <p:sldId id="421" r:id="rId5"/>
    <p:sldId id="422" r:id="rId6"/>
    <p:sldId id="423" r:id="rId7"/>
    <p:sldId id="424" r:id="rId8"/>
    <p:sldId id="425" r:id="rId9"/>
    <p:sldId id="426" r:id="rId10"/>
    <p:sldId id="427" r:id="rId11"/>
    <p:sldId id="428" r:id="rId12"/>
    <p:sldId id="404" r:id="rId13"/>
    <p:sldId id="429" r:id="rId14"/>
    <p:sldId id="430" r:id="rId15"/>
    <p:sldId id="431" r:id="rId16"/>
    <p:sldId id="433" r:id="rId17"/>
    <p:sldId id="434" r:id="rId18"/>
    <p:sldId id="432" r:id="rId19"/>
    <p:sldId id="435" r:id="rId20"/>
    <p:sldId id="436" r:id="rId21"/>
    <p:sldId id="437" r:id="rId22"/>
    <p:sldId id="438" r:id="rId23"/>
    <p:sldId id="439" r:id="rId24"/>
    <p:sldId id="440" r:id="rId25"/>
    <p:sldId id="368" r:id="rId26"/>
    <p:sldId id="369" r:id="rId27"/>
    <p:sldId id="378" r:id="rId28"/>
    <p:sldId id="441" r:id="rId29"/>
    <p:sldId id="405" r:id="rId30"/>
    <p:sldId id="406" r:id="rId31"/>
    <p:sldId id="407" r:id="rId32"/>
    <p:sldId id="408" r:id="rId33"/>
    <p:sldId id="409" r:id="rId34"/>
    <p:sldId id="410" r:id="rId35"/>
    <p:sldId id="411" r:id="rId36"/>
    <p:sldId id="442" r:id="rId37"/>
    <p:sldId id="443" r:id="rId38"/>
    <p:sldId id="444" r:id="rId39"/>
    <p:sldId id="445" r:id="rId40"/>
    <p:sldId id="446" r:id="rId41"/>
    <p:sldId id="447" r:id="rId42"/>
    <p:sldId id="448" r:id="rId43"/>
    <p:sldId id="449" r:id="rId44"/>
    <p:sldId id="450" r:id="rId45"/>
    <p:sldId id="451" r:id="rId46"/>
    <p:sldId id="452" r:id="rId47"/>
    <p:sldId id="453" r:id="rId48"/>
    <p:sldId id="454" r:id="rId49"/>
    <p:sldId id="455" r:id="rId50"/>
    <p:sldId id="456" r:id="rId51"/>
    <p:sldId id="457" r:id="rId52"/>
    <p:sldId id="458" r:id="rId53"/>
    <p:sldId id="459" r:id="rId54"/>
    <p:sldId id="383" r:id="rId55"/>
    <p:sldId id="461" r:id="rId56"/>
    <p:sldId id="386" r:id="rId57"/>
    <p:sldId id="387" r:id="rId58"/>
    <p:sldId id="388" r:id="rId59"/>
    <p:sldId id="462" r:id="rId60"/>
    <p:sldId id="464" r:id="rId61"/>
    <p:sldId id="463" r:id="rId62"/>
    <p:sldId id="466" r:id="rId63"/>
    <p:sldId id="465" r:id="rId64"/>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86" d="100"/>
          <a:sy n="86" d="100"/>
        </p:scale>
        <p:origin x="499" y="82"/>
      </p:cViewPr>
      <p:guideLst>
        <p:guide orient="horz" pos="1200"/>
        <p:guide pos="3840"/>
      </p:guideLst>
    </p:cSldViewPr>
  </p:slideViewPr>
  <p:notesTextViewPr>
    <p:cViewPr>
      <p:scale>
        <a:sx n="3" d="2"/>
        <a:sy n="3" d="2"/>
      </p:scale>
      <p:origin x="0" y="0"/>
    </p:cViewPr>
  </p:notesTextViewPr>
  <p:notesViewPr>
    <p:cSldViewPr snapToGrid="0" showGuides="1">
      <p:cViewPr varScale="1">
        <p:scale>
          <a:sx n="84" d="100"/>
          <a:sy n="84" d="100"/>
        </p:scale>
        <p:origin x="392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AF4730-FADE-44C3-BB08-E9E4FED040B4}"/>
              </a:ext>
            </a:extLst>
          </p:cNvPr>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DEFE7165-8426-46C7-8F3D-F57775C047B7}"/>
              </a:ext>
            </a:extLst>
          </p:cNvPr>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DBDBF08B-E151-460D-A23F-690A0D83009E}" type="datetimeFigureOut">
              <a:rPr lang="en-AU" smtClean="0"/>
              <a:t>8/02/2023</a:t>
            </a:fld>
            <a:endParaRPr lang="en-AU"/>
          </a:p>
        </p:txBody>
      </p:sp>
      <p:sp>
        <p:nvSpPr>
          <p:cNvPr id="4" name="Footer Placeholder 3">
            <a:extLst>
              <a:ext uri="{FF2B5EF4-FFF2-40B4-BE49-F238E27FC236}">
                <a16:creationId xmlns:a16="http://schemas.microsoft.com/office/drawing/2014/main" id="{AE9B68C4-8AB9-49A7-97C0-2B62D3667082}"/>
              </a:ext>
            </a:extLst>
          </p:cNvPr>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5E3343F2-0BED-4935-97F8-6B65C72CBB93}"/>
              </a:ext>
            </a:extLst>
          </p:cNvPr>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2C38A5B0-BC59-4EDB-91FB-985660DE8E09}" type="slidenum">
              <a:rPr lang="en-AU" smtClean="0"/>
              <a:t>‹#›</a:t>
            </a:fld>
            <a:endParaRPr lang="en-AU"/>
          </a:p>
        </p:txBody>
      </p:sp>
    </p:spTree>
    <p:extLst>
      <p:ext uri="{BB962C8B-B14F-4D97-AF65-F5344CB8AC3E}">
        <p14:creationId xmlns:p14="http://schemas.microsoft.com/office/powerpoint/2010/main" val="5079829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1"/>
            <a:ext cx="2945659" cy="498135"/>
          </a:xfrm>
          <a:prstGeom prst="rect">
            <a:avLst/>
          </a:prstGeom>
        </p:spPr>
        <p:txBody>
          <a:bodyPr vert="horz" lIns="91440" tIns="45720" rIns="91440" bIns="45720" rtlCol="0"/>
          <a:lstStyle>
            <a:lvl1pPr algn="r">
              <a:defRPr sz="1200"/>
            </a:lvl1pPr>
          </a:lstStyle>
          <a:p>
            <a:fld id="{9DB22029-FF11-4A69-8AAE-2666D6E092A4}" type="datetimeFigureOut">
              <a:rPr lang="en-US" smtClean="0"/>
              <a:t>2/8/2023</a:t>
            </a:fld>
            <a:endParaRPr lang="en-US"/>
          </a:p>
        </p:txBody>
      </p:sp>
      <p:sp>
        <p:nvSpPr>
          <p:cNvPr id="4" name="Slide Image Placeholder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2"/>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2"/>
            <a:ext cx="2945659" cy="498134"/>
          </a:xfrm>
          <a:prstGeom prst="rect">
            <a:avLst/>
          </a:prstGeom>
        </p:spPr>
        <p:txBody>
          <a:bodyPr vert="horz" lIns="91440" tIns="45720" rIns="91440" bIns="45720" rtlCol="0" anchor="b"/>
          <a:lstStyle>
            <a:lvl1pPr algn="r">
              <a:defRPr sz="1200"/>
            </a:lvl1pPr>
          </a:lstStyle>
          <a:p>
            <a:fld id="{662FF818-1840-40E6-94F1-A7D2EDB0CCD5}" type="slidenum">
              <a:rPr lang="en-US" smtClean="0"/>
              <a:t>‹#›</a:t>
            </a:fld>
            <a:endParaRPr lang="en-US"/>
          </a:p>
        </p:txBody>
      </p:sp>
    </p:spTree>
    <p:extLst>
      <p:ext uri="{BB962C8B-B14F-4D97-AF65-F5344CB8AC3E}">
        <p14:creationId xmlns:p14="http://schemas.microsoft.com/office/powerpoint/2010/main" val="1477699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2FF818-1840-40E6-94F1-A7D2EDB0CCD5}" type="slidenum">
              <a:rPr lang="en-US" smtClean="0"/>
              <a:t>1</a:t>
            </a:fld>
            <a:endParaRPr lang="en-US"/>
          </a:p>
        </p:txBody>
      </p:sp>
    </p:spTree>
    <p:extLst>
      <p:ext uri="{BB962C8B-B14F-4D97-AF65-F5344CB8AC3E}">
        <p14:creationId xmlns:p14="http://schemas.microsoft.com/office/powerpoint/2010/main" val="3575457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3602" y="5134426"/>
            <a:ext cx="7140687" cy="1524000"/>
          </a:xfrm>
        </p:spPr>
        <p:txBody>
          <a:bodyPr>
            <a:normAutofit/>
          </a:bodyPr>
          <a:lstStyle>
            <a:lvl1pPr marL="0" indent="0" algn="ctr">
              <a:buNone/>
              <a:defRPr lang="ko-KR" altLang="en-US" sz="3600" b="1" kern="1200" dirty="0">
                <a:solidFill>
                  <a:schemeClr val="tx1"/>
                </a:solidFill>
                <a:effectLst>
                  <a:outerShdw blurRad="50800" dist="38100" algn="l" rotWithShape="0">
                    <a:prstClr val="black">
                      <a:alpha val="40000"/>
                    </a:prstClr>
                  </a:outerShdw>
                </a:effectLst>
                <a:latin typeface="맑은 고딕" pitchFamily="50" charset="-127"/>
                <a:ea typeface="맑은 고딕" pitchFamily="50" charset="-127"/>
                <a:cs typeface="+mj-cs"/>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ltLang="ko-KR"/>
              <a:t>Click to edit Master subtitle style</a:t>
            </a:r>
            <a:endParaRPr lang="ko-KR" altLang="en-US" dirty="0"/>
          </a:p>
        </p:txBody>
      </p:sp>
      <p:sp>
        <p:nvSpPr>
          <p:cNvPr id="4" name="Rectangle 3"/>
          <p:cNvSpPr/>
          <p:nvPr/>
        </p:nvSpPr>
        <p:spPr>
          <a:xfrm>
            <a:off x="0" y="1348375"/>
            <a:ext cx="12192000" cy="3709851"/>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Title 1"/>
          <p:cNvSpPr>
            <a:spLocks noGrp="1"/>
          </p:cNvSpPr>
          <p:nvPr>
            <p:ph type="ctrTitle" hasCustomPrompt="1"/>
          </p:nvPr>
        </p:nvSpPr>
        <p:spPr>
          <a:xfrm>
            <a:off x="4561211" y="2619086"/>
            <a:ext cx="7296588" cy="2439140"/>
          </a:xfrm>
          <a:prstGeom prst="rect">
            <a:avLst/>
          </a:prstGeom>
        </p:spPr>
        <p:txBody>
          <a:bodyPr>
            <a:noAutofit/>
          </a:bodyPr>
          <a:lstStyle>
            <a:lvl1pPr algn="ctr" rtl="0" eaLnBrk="1" fontAlgn="base" latinLnBrk="1" hangingPunct="1">
              <a:spcBef>
                <a:spcPct val="0"/>
              </a:spcBef>
              <a:spcAft>
                <a:spcPct val="0"/>
              </a:spcAft>
              <a:defRPr lang="ko-KR" altLang="en-US" sz="4400" b="1" kern="1200" cap="none" dirty="0">
                <a:solidFill>
                  <a:schemeClr val="tx2">
                    <a:lumMod val="50000"/>
                  </a:schemeClr>
                </a:solidFill>
                <a:effectLst>
                  <a:outerShdw blurRad="50800" dist="38100" algn="l" rotWithShape="0">
                    <a:prstClr val="black">
                      <a:alpha val="40000"/>
                    </a:prstClr>
                  </a:outerShdw>
                </a:effectLst>
                <a:latin typeface="맑은 고딕" pitchFamily="50" charset="-127"/>
                <a:ea typeface="맑은 고딕" pitchFamily="50" charset="-127"/>
                <a:cs typeface="+mj-cs"/>
              </a:defRPr>
            </a:lvl1pPr>
          </a:lstStyle>
          <a:p>
            <a:r>
              <a:rPr lang="en-US" altLang="ko-KR" dirty="0"/>
              <a:t>Click To Edit Master Title Style</a:t>
            </a:r>
            <a:endParaRPr lang="ko-KR" altLang="en-US" dirty="0"/>
          </a:p>
        </p:txBody>
      </p:sp>
      <p:pic>
        <p:nvPicPr>
          <p:cNvPr id="7" name="Picture 6">
            <a:extLst>
              <a:ext uri="{FF2B5EF4-FFF2-40B4-BE49-F238E27FC236}">
                <a16:creationId xmlns:a16="http://schemas.microsoft.com/office/drawing/2014/main" id="{3EDA4EB1-E443-474A-89A5-250CD3217C75}"/>
              </a:ext>
            </a:extLst>
          </p:cNvPr>
          <p:cNvPicPr>
            <a:picLocks noChangeAspect="1"/>
          </p:cNvPicPr>
          <p:nvPr userDrawn="1"/>
        </p:nvPicPr>
        <p:blipFill>
          <a:blip r:embed="rId2"/>
          <a:stretch>
            <a:fillRect/>
          </a:stretch>
        </p:blipFill>
        <p:spPr>
          <a:xfrm>
            <a:off x="0" y="6145748"/>
            <a:ext cx="1418897" cy="712252"/>
          </a:xfrm>
          <a:prstGeom prst="rect">
            <a:avLst/>
          </a:prstGeom>
        </p:spPr>
      </p:pic>
    </p:spTree>
    <p:extLst>
      <p:ext uri="{BB962C8B-B14F-4D97-AF65-F5344CB8AC3E}">
        <p14:creationId xmlns:p14="http://schemas.microsoft.com/office/powerpoint/2010/main" val="3938986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E3F27379-7182-49BA-851D-B27FC4E48F71}" type="datetime1">
              <a:rPr lang="en-US" smtClean="0"/>
              <a:t>2/8/2023</a:t>
            </a:fld>
            <a:endParaRPr lang="en-US"/>
          </a:p>
        </p:txBody>
      </p:sp>
      <p:sp>
        <p:nvSpPr>
          <p:cNvPr id="5" name="Footer Placeholder 4"/>
          <p:cNvSpPr>
            <a:spLocks noGrp="1"/>
          </p:cNvSpPr>
          <p:nvPr>
            <p:ph type="ftr" sz="quarter" idx="11"/>
          </p:nvPr>
        </p:nvSpPr>
        <p:spPr>
          <a:xfrm>
            <a:off x="4163626" y="6242785"/>
            <a:ext cx="3860800" cy="286013"/>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36DCDFF-1B32-486D-8FC6-0CE2BE63C02C}" type="slidenum">
              <a:rPr lang="en-US" smtClean="0"/>
              <a:t>‹#›</a:t>
            </a:fld>
            <a:endParaRPr lang="en-US"/>
          </a:p>
        </p:txBody>
      </p:sp>
      <p:sp>
        <p:nvSpPr>
          <p:cNvPr id="10" name="Title 1"/>
          <p:cNvSpPr>
            <a:spLocks noGrp="1"/>
          </p:cNvSpPr>
          <p:nvPr>
            <p:ph type="title"/>
          </p:nvPr>
        </p:nvSpPr>
        <p:spPr>
          <a:xfrm>
            <a:off x="609600" y="93956"/>
            <a:ext cx="10972800" cy="627356"/>
          </a:xfrm>
          <a:prstGeom prst="rect">
            <a:avLst/>
          </a:prstGeom>
        </p:spPr>
        <p:txBody>
          <a:bodyPr/>
          <a:lstStyle>
            <a:lvl1pPr>
              <a:defRPr>
                <a:solidFill>
                  <a:schemeClr val="bg1"/>
                </a:solidFill>
              </a:defRPr>
            </a:lvl1pPr>
          </a:lstStyle>
          <a:p>
            <a:r>
              <a:rPr lang="en-US" altLang="ko-KR"/>
              <a:t>Click to edit Master title style</a:t>
            </a:r>
            <a:endParaRPr lang="ko-KR" altLang="en-US" dirty="0"/>
          </a:p>
        </p:txBody>
      </p:sp>
      <p:pic>
        <p:nvPicPr>
          <p:cNvPr id="7" name="Picture 6">
            <a:extLst>
              <a:ext uri="{FF2B5EF4-FFF2-40B4-BE49-F238E27FC236}">
                <a16:creationId xmlns:a16="http://schemas.microsoft.com/office/drawing/2014/main" id="{CF6CB049-C991-47FA-AC5B-D35FE4F0F37A}"/>
              </a:ext>
            </a:extLst>
          </p:cNvPr>
          <p:cNvPicPr>
            <a:picLocks noChangeAspect="1"/>
          </p:cNvPicPr>
          <p:nvPr userDrawn="1"/>
        </p:nvPicPr>
        <p:blipFill>
          <a:blip r:embed="rId2"/>
          <a:stretch>
            <a:fillRect/>
          </a:stretch>
        </p:blipFill>
        <p:spPr>
          <a:xfrm>
            <a:off x="0" y="6145748"/>
            <a:ext cx="1418897" cy="712252"/>
          </a:xfrm>
          <a:prstGeom prst="rect">
            <a:avLst/>
          </a:prstGeom>
        </p:spPr>
      </p:pic>
    </p:spTree>
    <p:extLst>
      <p:ext uri="{BB962C8B-B14F-4D97-AF65-F5344CB8AC3E}">
        <p14:creationId xmlns:p14="http://schemas.microsoft.com/office/powerpoint/2010/main" val="198744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CDE4C87C-993C-4178-9650-B788B6464DE5}" type="datetime1">
              <a:rPr lang="en-US" smtClean="0"/>
              <a:t>2/8/2023</a:t>
            </a:fld>
            <a:endParaRPr lang="en-US"/>
          </a:p>
        </p:txBody>
      </p:sp>
      <p:sp>
        <p:nvSpPr>
          <p:cNvPr id="5" name="Footer Placeholder 4"/>
          <p:cNvSpPr>
            <a:spLocks noGrp="1"/>
          </p:cNvSpPr>
          <p:nvPr>
            <p:ph type="ftr" sz="quarter" idx="11"/>
          </p:nvPr>
        </p:nvSpPr>
        <p:spPr>
          <a:xfrm>
            <a:off x="4163626" y="6242785"/>
            <a:ext cx="3860800" cy="286013"/>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36DCDFF-1B32-486D-8FC6-0CE2BE63C02C}" type="slidenum">
              <a:rPr lang="en-US" smtClean="0"/>
              <a:t>‹#›</a:t>
            </a:fld>
            <a:endParaRPr lang="en-US"/>
          </a:p>
        </p:txBody>
      </p:sp>
      <p:cxnSp>
        <p:nvCxnSpPr>
          <p:cNvPr id="11" name="Straight Connector 10"/>
          <p:cNvCxnSpPr/>
          <p:nvPr/>
        </p:nvCxnSpPr>
        <p:spPr>
          <a:xfrm>
            <a:off x="746712" y="6687844"/>
            <a:ext cx="10883037" cy="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936515" y="152400"/>
            <a:ext cx="0" cy="6376398"/>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85884" y="184210"/>
            <a:ext cx="11601317" cy="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50371" y="152403"/>
            <a:ext cx="0" cy="6236199"/>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A2F46C1-C4D4-4D5A-8482-9D87F4DB7EC1}"/>
              </a:ext>
            </a:extLst>
          </p:cNvPr>
          <p:cNvPicPr>
            <a:picLocks noChangeAspect="1"/>
          </p:cNvPicPr>
          <p:nvPr userDrawn="1"/>
        </p:nvPicPr>
        <p:blipFill>
          <a:blip r:embed="rId2"/>
          <a:stretch>
            <a:fillRect/>
          </a:stretch>
        </p:blipFill>
        <p:spPr>
          <a:xfrm>
            <a:off x="0" y="6145748"/>
            <a:ext cx="1418897" cy="712252"/>
          </a:xfrm>
          <a:prstGeom prst="rect">
            <a:avLst/>
          </a:prstGeom>
        </p:spPr>
      </p:pic>
    </p:spTree>
    <p:extLst>
      <p:ext uri="{BB962C8B-B14F-4D97-AF65-F5344CB8AC3E}">
        <p14:creationId xmlns:p14="http://schemas.microsoft.com/office/powerpoint/2010/main" val="4167792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grpSp>
        <p:nvGrpSpPr>
          <p:cNvPr id="4" name="Group 103"/>
          <p:cNvGrpSpPr>
            <a:grpSpLocks/>
          </p:cNvGrpSpPr>
          <p:nvPr/>
        </p:nvGrpSpPr>
        <p:grpSpPr bwMode="auto">
          <a:xfrm>
            <a:off x="281519" y="212725"/>
            <a:ext cx="1976967" cy="1416050"/>
            <a:chOff x="158" y="149"/>
            <a:chExt cx="934" cy="934"/>
          </a:xfrm>
        </p:grpSpPr>
        <p:pic>
          <p:nvPicPr>
            <p:cNvPr id="5" name="Picture 9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 y="149"/>
              <a:ext cx="934" cy="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7"/>
            <p:cNvSpPr>
              <a:spLocks noChangeArrowheads="1"/>
            </p:cNvSpPr>
            <p:nvPr userDrawn="1"/>
          </p:nvSpPr>
          <p:spPr bwMode="auto">
            <a:xfrm rot="20614116">
              <a:off x="218" y="448"/>
              <a:ext cx="815" cy="340"/>
            </a:xfrm>
            <a:prstGeom prst="rect">
              <a:avLst/>
            </a:prstGeom>
            <a:noFill/>
            <a:ln w="12700">
              <a:noFill/>
              <a:miter lim="800000"/>
              <a:headEnd/>
              <a:tailEnd/>
            </a:ln>
            <a:effectLst>
              <a:outerShdw dist="12700" algn="ctr" rotWithShape="0">
                <a:schemeClr val="bg1"/>
              </a:outerShdw>
            </a:effectLst>
          </p:spPr>
          <p:txBody>
            <a:bodyPr lIns="0" tIns="0" rIns="0" bIns="0" anchor="ctr" anchorCtr="1"/>
            <a:lstStyle/>
            <a:p>
              <a:pPr algn="ctr">
                <a:lnSpc>
                  <a:spcPct val="80000"/>
                </a:lnSpc>
                <a:defRPr/>
              </a:pPr>
              <a:r>
                <a:rPr lang="en-US" altLang="ko-KR" sz="1600" b="1" dirty="0" err="1">
                  <a:effectLst>
                    <a:outerShdw blurRad="38100" dist="38100" dir="2700000" algn="tl">
                      <a:srgbClr val="C0C0C0"/>
                    </a:outerShdw>
                  </a:effectLst>
                  <a:latin typeface="Copperplate Gothic Bold" pitchFamily="34" charset="0"/>
                </a:rPr>
                <a:t>Hanbat</a:t>
              </a:r>
              <a:endParaRPr lang="en-US" altLang="ko-KR" sz="1600" b="1" dirty="0">
                <a:effectLst>
                  <a:outerShdw blurRad="38100" dist="38100" dir="2700000" algn="tl">
                    <a:srgbClr val="C0C0C0"/>
                  </a:outerShdw>
                </a:effectLst>
                <a:latin typeface="Copperplate Gothic Bold" pitchFamily="34" charset="0"/>
              </a:endParaRPr>
            </a:p>
            <a:p>
              <a:pPr algn="ctr">
                <a:lnSpc>
                  <a:spcPct val="80000"/>
                </a:lnSpc>
                <a:defRPr/>
              </a:pPr>
              <a:r>
                <a:rPr lang="en-US" altLang="ko-KR" sz="1600" b="1" dirty="0">
                  <a:effectLst>
                    <a:outerShdw blurRad="38100" dist="38100" dir="2700000" algn="tl">
                      <a:srgbClr val="C0C0C0"/>
                    </a:outerShdw>
                  </a:effectLst>
                  <a:latin typeface="Copperplate Gothic Bold" pitchFamily="34" charset="0"/>
                </a:rPr>
                <a:t>National</a:t>
              </a:r>
            </a:p>
            <a:p>
              <a:pPr algn="ctr">
                <a:lnSpc>
                  <a:spcPct val="80000"/>
                </a:lnSpc>
                <a:defRPr/>
              </a:pPr>
              <a:r>
                <a:rPr lang="en-US" altLang="ko-KR" sz="1400" b="1" dirty="0">
                  <a:effectLst>
                    <a:outerShdw blurRad="38100" dist="38100" dir="2700000" algn="tl">
                      <a:srgbClr val="C0C0C0"/>
                    </a:outerShdw>
                  </a:effectLst>
                  <a:latin typeface="Copperplate Gothic Bold" pitchFamily="34" charset="0"/>
                </a:rPr>
                <a:t>University</a:t>
              </a:r>
            </a:p>
          </p:txBody>
        </p:sp>
      </p:grpSp>
      <p:grpSp>
        <p:nvGrpSpPr>
          <p:cNvPr id="7" name="Group 98"/>
          <p:cNvGrpSpPr>
            <a:grpSpLocks/>
          </p:cNvGrpSpPr>
          <p:nvPr/>
        </p:nvGrpSpPr>
        <p:grpSpPr bwMode="auto">
          <a:xfrm>
            <a:off x="302684" y="222250"/>
            <a:ext cx="11597216" cy="6415088"/>
            <a:chOff x="143" y="140"/>
            <a:chExt cx="5479" cy="4041"/>
          </a:xfrm>
        </p:grpSpPr>
        <p:sp>
          <p:nvSpPr>
            <p:cNvPr id="8" name="Line 99"/>
            <p:cNvSpPr>
              <a:spLocks noChangeShapeType="1"/>
            </p:cNvSpPr>
            <p:nvPr/>
          </p:nvSpPr>
          <p:spPr bwMode="auto">
            <a:xfrm rot="-5400000">
              <a:off x="2885" y="-2596"/>
              <a:ext cx="0" cy="5475"/>
            </a:xfrm>
            <a:prstGeom prst="line">
              <a:avLst/>
            </a:prstGeom>
            <a:noFill/>
            <a:ln w="1270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9" name="Line 100"/>
            <p:cNvSpPr>
              <a:spLocks noChangeShapeType="1"/>
            </p:cNvSpPr>
            <p:nvPr/>
          </p:nvSpPr>
          <p:spPr bwMode="auto">
            <a:xfrm>
              <a:off x="5622" y="140"/>
              <a:ext cx="0" cy="4041"/>
            </a:xfrm>
            <a:prstGeom prst="line">
              <a:avLst/>
            </a:prstGeom>
            <a:noFill/>
            <a:ln w="1270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 name="Line 101"/>
            <p:cNvSpPr>
              <a:spLocks noChangeShapeType="1"/>
            </p:cNvSpPr>
            <p:nvPr userDrawn="1"/>
          </p:nvSpPr>
          <p:spPr bwMode="auto">
            <a:xfrm>
              <a:off x="147" y="140"/>
              <a:ext cx="0" cy="4041"/>
            </a:xfrm>
            <a:prstGeom prst="line">
              <a:avLst/>
            </a:prstGeom>
            <a:noFill/>
            <a:ln w="1270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1" name="Line 102"/>
            <p:cNvSpPr>
              <a:spLocks noChangeShapeType="1"/>
            </p:cNvSpPr>
            <p:nvPr/>
          </p:nvSpPr>
          <p:spPr bwMode="auto">
            <a:xfrm rot="-5400000">
              <a:off x="2882" y="1442"/>
              <a:ext cx="0" cy="5478"/>
            </a:xfrm>
            <a:prstGeom prst="line">
              <a:avLst/>
            </a:prstGeom>
            <a:noFill/>
            <a:ln w="1270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grpSp>
      <p:pic>
        <p:nvPicPr>
          <p:cNvPr id="12" name="Picture 3" descr="D:\네이트온받은파일\socd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06793">
            <a:off x="10130369" y="5748341"/>
            <a:ext cx="1756833"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6" name="Rectangle 16"/>
          <p:cNvSpPr>
            <a:spLocks noGrp="1" noChangeArrowheads="1"/>
          </p:cNvSpPr>
          <p:nvPr>
            <p:ph type="subTitle" sz="quarter" idx="1"/>
          </p:nvPr>
        </p:nvSpPr>
        <p:spPr>
          <a:xfrm>
            <a:off x="461433" y="3698875"/>
            <a:ext cx="11303000" cy="2573338"/>
          </a:xfrm>
          <a:ln w="9525"/>
        </p:spPr>
        <p:txBody>
          <a:bodyPr lIns="91440" tIns="45720" rIns="91440" bIns="45720" anchor="ctr"/>
          <a:lstStyle>
            <a:lvl1pPr marL="0" indent="0" algn="ctr">
              <a:lnSpc>
                <a:spcPct val="130000"/>
              </a:lnSpc>
              <a:spcBef>
                <a:spcPct val="10000"/>
              </a:spcBef>
              <a:spcAft>
                <a:spcPct val="10000"/>
              </a:spcAft>
              <a:buFont typeface="Wingdings" pitchFamily="2" charset="2"/>
              <a:buNone/>
              <a:defRPr sz="4000" b="1">
                <a:solidFill>
                  <a:srgbClr val="333333"/>
                </a:solidFill>
                <a:effectLst>
                  <a:outerShdw blurRad="38100" dist="38100" dir="2700000" algn="tl">
                    <a:srgbClr val="C0C0C0"/>
                  </a:outerShdw>
                </a:effectLst>
              </a:defRPr>
            </a:lvl1pPr>
          </a:lstStyle>
          <a:p>
            <a:r>
              <a:rPr lang="en-US" altLang="ko-KR"/>
              <a:t>Click to edit Master subtitle style</a:t>
            </a:r>
            <a:endParaRPr lang="ko-KR" altLang="en-US" dirty="0"/>
          </a:p>
        </p:txBody>
      </p:sp>
      <p:sp>
        <p:nvSpPr>
          <p:cNvPr id="5137" name="Rectangle 17"/>
          <p:cNvSpPr>
            <a:spLocks noGrp="1" noChangeArrowheads="1"/>
          </p:cNvSpPr>
          <p:nvPr>
            <p:ph type="ctrTitle" sz="quarter"/>
          </p:nvPr>
        </p:nvSpPr>
        <p:spPr>
          <a:xfrm>
            <a:off x="620186" y="1311278"/>
            <a:ext cx="11070167" cy="2168525"/>
          </a:xfrm>
          <a:ln w="9525"/>
          <a:effectLst>
            <a:outerShdw dist="35921" dir="2700000" algn="ctr" rotWithShape="0">
              <a:schemeClr val="folHlink"/>
            </a:outerShdw>
          </a:effectLst>
        </p:spPr>
        <p:txBody>
          <a:bodyPr lIns="91440" tIns="45720" rIns="91440" bIns="45720" anchor="ctr"/>
          <a:lstStyle>
            <a:lvl1pPr algn="ctr">
              <a:defRPr sz="4800"/>
            </a:lvl1pPr>
          </a:lstStyle>
          <a:p>
            <a:r>
              <a:rPr lang="en-US" altLang="ko-KR"/>
              <a:t>Click to edit Master title style</a:t>
            </a:r>
            <a:endParaRPr lang="ko-KR" altLang="en-US" dirty="0"/>
          </a:p>
        </p:txBody>
      </p:sp>
    </p:spTree>
    <p:extLst>
      <p:ext uri="{BB962C8B-B14F-4D97-AF65-F5344CB8AC3E}">
        <p14:creationId xmlns:p14="http://schemas.microsoft.com/office/powerpoint/2010/main" val="830182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dirty="0"/>
          </a:p>
        </p:txBody>
      </p:sp>
      <p:sp>
        <p:nvSpPr>
          <p:cNvPr id="3" name="내용 개체 틀 2"/>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Rectangle 32"/>
          <p:cNvSpPr>
            <a:spLocks noGrp="1" noChangeArrowheads="1"/>
          </p:cNvSpPr>
          <p:nvPr>
            <p:ph type="sldNum" sz="quarter" idx="10"/>
          </p:nvPr>
        </p:nvSpPr>
        <p:spPr>
          <a:ln/>
        </p:spPr>
        <p:txBody>
          <a:bodyPr/>
          <a:lstStyle>
            <a:lvl1pPr>
              <a:defRPr/>
            </a:lvl1pPr>
          </a:lstStyle>
          <a:p>
            <a:fld id="{EEA0C48B-4BF0-4ADB-AA4E-DE041C79B516}" type="slidenum">
              <a:rPr lang="en-US" smtClean="0"/>
              <a:t>‹#›</a:t>
            </a:fld>
            <a:endParaRPr lang="en-US"/>
          </a:p>
        </p:txBody>
      </p:sp>
    </p:spTree>
    <p:extLst>
      <p:ext uri="{BB962C8B-B14F-4D97-AF65-F5344CB8AC3E}">
        <p14:creationId xmlns:p14="http://schemas.microsoft.com/office/powerpoint/2010/main" val="3938295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4" y="4406903"/>
            <a:ext cx="10363200" cy="1362075"/>
          </a:xfrm>
        </p:spPr>
        <p:txBody>
          <a:bodyPr anchor="t"/>
          <a:lstStyle>
            <a:lvl1pPr algn="l">
              <a:defRPr sz="4000" b="1" cap="all"/>
            </a:lvl1pPr>
          </a:lstStyle>
          <a:p>
            <a:r>
              <a:rPr lang="en-US" altLang="ko-KR"/>
              <a:t>Click to edit Master title style</a:t>
            </a:r>
            <a:endParaRPr lang="ko-KR" altLang="en-US"/>
          </a:p>
        </p:txBody>
      </p:sp>
      <p:sp>
        <p:nvSpPr>
          <p:cNvPr id="3" name="텍스트 개체 틀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ltLang="ko-KR"/>
              <a:t>Click to edit Master text styles</a:t>
            </a:r>
          </a:p>
        </p:txBody>
      </p:sp>
      <p:sp>
        <p:nvSpPr>
          <p:cNvPr id="4" name="Rectangle 32"/>
          <p:cNvSpPr>
            <a:spLocks noGrp="1" noChangeArrowheads="1"/>
          </p:cNvSpPr>
          <p:nvPr>
            <p:ph type="sldNum" sz="quarter" idx="10"/>
          </p:nvPr>
        </p:nvSpPr>
        <p:spPr>
          <a:ln/>
        </p:spPr>
        <p:txBody>
          <a:bodyPr/>
          <a:lstStyle>
            <a:lvl1pPr>
              <a:defRPr/>
            </a:lvl1pPr>
          </a:lstStyle>
          <a:p>
            <a:fld id="{EEA0C48B-4BF0-4ADB-AA4E-DE041C79B516}" type="slidenum">
              <a:rPr lang="en-US" smtClean="0"/>
              <a:t>‹#›</a:t>
            </a:fld>
            <a:endParaRPr lang="en-US"/>
          </a:p>
        </p:txBody>
      </p:sp>
    </p:spTree>
    <p:extLst>
      <p:ext uri="{BB962C8B-B14F-4D97-AF65-F5344CB8AC3E}">
        <p14:creationId xmlns:p14="http://schemas.microsoft.com/office/powerpoint/2010/main" val="2784148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a:p>
        </p:txBody>
      </p:sp>
      <p:sp>
        <p:nvSpPr>
          <p:cNvPr id="3" name="내용 개체 틀 2"/>
          <p:cNvSpPr>
            <a:spLocks noGrp="1"/>
          </p:cNvSpPr>
          <p:nvPr>
            <p:ph sz="half" idx="1"/>
          </p:nvPr>
        </p:nvSpPr>
        <p:spPr>
          <a:xfrm>
            <a:off x="812800" y="1219203"/>
            <a:ext cx="5259917" cy="5345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내용 개체 틀 3"/>
          <p:cNvSpPr>
            <a:spLocks noGrp="1"/>
          </p:cNvSpPr>
          <p:nvPr>
            <p:ph sz="half" idx="2"/>
          </p:nvPr>
        </p:nvSpPr>
        <p:spPr>
          <a:xfrm>
            <a:off x="6275920" y="1219203"/>
            <a:ext cx="5262033" cy="5345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Rectangle 32"/>
          <p:cNvSpPr>
            <a:spLocks noGrp="1" noChangeArrowheads="1"/>
          </p:cNvSpPr>
          <p:nvPr>
            <p:ph type="sldNum" sz="quarter" idx="10"/>
          </p:nvPr>
        </p:nvSpPr>
        <p:spPr>
          <a:ln/>
        </p:spPr>
        <p:txBody>
          <a:bodyPr/>
          <a:lstStyle>
            <a:lvl1pPr>
              <a:defRPr/>
            </a:lvl1pPr>
          </a:lstStyle>
          <a:p>
            <a:fld id="{EEA0C48B-4BF0-4ADB-AA4E-DE041C79B516}" type="slidenum">
              <a:rPr lang="en-US" smtClean="0"/>
              <a:t>‹#›</a:t>
            </a:fld>
            <a:endParaRPr lang="en-US"/>
          </a:p>
        </p:txBody>
      </p:sp>
    </p:spTree>
    <p:extLst>
      <p:ext uri="{BB962C8B-B14F-4D97-AF65-F5344CB8AC3E}">
        <p14:creationId xmlns:p14="http://schemas.microsoft.com/office/powerpoint/2010/main" val="385616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p:spPr>
        <p:txBody>
          <a:bodyPr/>
          <a:lstStyle>
            <a:lvl1pPr>
              <a:defRPr/>
            </a:lvl1pPr>
          </a:lstStyle>
          <a:p>
            <a:r>
              <a:rPr lang="en-US" altLang="ko-KR"/>
              <a:t>Click to edit Master title style</a:t>
            </a:r>
            <a:endParaRPr lang="ko-KR" altLang="en-US"/>
          </a:p>
        </p:txBody>
      </p:sp>
      <p:sp>
        <p:nvSpPr>
          <p:cNvPr id="3" name="텍스트 개체 틀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ko-KR"/>
              <a:t>Click to edit Master text styles</a:t>
            </a:r>
          </a:p>
        </p:txBody>
      </p:sp>
      <p:sp>
        <p:nvSpPr>
          <p:cNvPr id="4" name="내용 개체 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텍스트 개체 틀 4"/>
          <p:cNvSpPr>
            <a:spLocks noGrp="1"/>
          </p:cNvSpPr>
          <p:nvPr>
            <p:ph type="body" sz="quarter" idx="3"/>
          </p:nvPr>
        </p:nvSpPr>
        <p:spPr>
          <a:xfrm>
            <a:off x="6193369"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ko-KR"/>
              <a:t>Click to edit Master text styles</a:t>
            </a:r>
          </a:p>
        </p:txBody>
      </p:sp>
      <p:sp>
        <p:nvSpPr>
          <p:cNvPr id="6" name="내용 개체 틀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Rectangle 32"/>
          <p:cNvSpPr>
            <a:spLocks noGrp="1" noChangeArrowheads="1"/>
          </p:cNvSpPr>
          <p:nvPr>
            <p:ph type="sldNum" sz="quarter" idx="10"/>
          </p:nvPr>
        </p:nvSpPr>
        <p:spPr>
          <a:ln/>
        </p:spPr>
        <p:txBody>
          <a:bodyPr/>
          <a:lstStyle>
            <a:lvl1pPr>
              <a:defRPr/>
            </a:lvl1pPr>
          </a:lstStyle>
          <a:p>
            <a:fld id="{EEA0C48B-4BF0-4ADB-AA4E-DE041C79B516}" type="slidenum">
              <a:rPr lang="en-US" smtClean="0"/>
              <a:t>‹#›</a:t>
            </a:fld>
            <a:endParaRPr lang="en-US"/>
          </a:p>
        </p:txBody>
      </p:sp>
    </p:spTree>
    <p:extLst>
      <p:ext uri="{BB962C8B-B14F-4D97-AF65-F5344CB8AC3E}">
        <p14:creationId xmlns:p14="http://schemas.microsoft.com/office/powerpoint/2010/main" val="2930540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a:p>
        </p:txBody>
      </p:sp>
      <p:sp>
        <p:nvSpPr>
          <p:cNvPr id="3" name="Rectangle 32"/>
          <p:cNvSpPr>
            <a:spLocks noGrp="1" noChangeArrowheads="1"/>
          </p:cNvSpPr>
          <p:nvPr>
            <p:ph type="sldNum" sz="quarter" idx="10"/>
          </p:nvPr>
        </p:nvSpPr>
        <p:spPr>
          <a:ln/>
        </p:spPr>
        <p:txBody>
          <a:bodyPr/>
          <a:lstStyle>
            <a:lvl1pPr>
              <a:defRPr/>
            </a:lvl1pPr>
          </a:lstStyle>
          <a:p>
            <a:fld id="{EEA0C48B-4BF0-4ADB-AA4E-DE041C79B516}" type="slidenum">
              <a:rPr lang="en-US" smtClean="0"/>
              <a:t>‹#›</a:t>
            </a:fld>
            <a:endParaRPr lang="en-US"/>
          </a:p>
        </p:txBody>
      </p:sp>
    </p:spTree>
    <p:extLst>
      <p:ext uri="{BB962C8B-B14F-4D97-AF65-F5344CB8AC3E}">
        <p14:creationId xmlns:p14="http://schemas.microsoft.com/office/powerpoint/2010/main" val="35343003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32"/>
          <p:cNvSpPr>
            <a:spLocks noGrp="1" noChangeArrowheads="1"/>
          </p:cNvSpPr>
          <p:nvPr>
            <p:ph type="sldNum" sz="quarter" idx="10"/>
          </p:nvPr>
        </p:nvSpPr>
        <p:spPr>
          <a:ln/>
        </p:spPr>
        <p:txBody>
          <a:bodyPr/>
          <a:lstStyle>
            <a:lvl1pPr>
              <a:defRPr/>
            </a:lvl1pPr>
          </a:lstStyle>
          <a:p>
            <a:fld id="{EEA0C48B-4BF0-4ADB-AA4E-DE041C79B516}" type="slidenum">
              <a:rPr lang="en-US" smtClean="0"/>
              <a:t>‹#›</a:t>
            </a:fld>
            <a:endParaRPr lang="en-US"/>
          </a:p>
        </p:txBody>
      </p:sp>
    </p:spTree>
    <p:extLst>
      <p:ext uri="{BB962C8B-B14F-4D97-AF65-F5344CB8AC3E}">
        <p14:creationId xmlns:p14="http://schemas.microsoft.com/office/powerpoint/2010/main" val="545667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2" y="273050"/>
            <a:ext cx="4011084" cy="1162050"/>
          </a:xfrm>
        </p:spPr>
        <p:txBody>
          <a:bodyPr/>
          <a:lstStyle>
            <a:lvl1pPr algn="l">
              <a:defRPr sz="2000" b="1"/>
            </a:lvl1pPr>
          </a:lstStyle>
          <a:p>
            <a:r>
              <a:rPr lang="en-US" altLang="ko-KR"/>
              <a:t>Click to edit Master title style</a:t>
            </a:r>
            <a:endParaRPr lang="ko-KR" altLang="en-US"/>
          </a:p>
        </p:txBody>
      </p:sp>
      <p:sp>
        <p:nvSpPr>
          <p:cNvPr id="3" name="내용 개체 틀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텍스트 개체 틀 3"/>
          <p:cNvSpPr>
            <a:spLocks noGrp="1"/>
          </p:cNvSpPr>
          <p:nvPr>
            <p:ph type="body" sz="half" idx="2"/>
          </p:nvPr>
        </p:nvSpPr>
        <p:spPr>
          <a:xfrm>
            <a:off x="609602"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ltLang="ko-KR"/>
              <a:t>Click to edit Master text styles</a:t>
            </a:r>
          </a:p>
        </p:txBody>
      </p:sp>
      <p:sp>
        <p:nvSpPr>
          <p:cNvPr id="5" name="Rectangle 32"/>
          <p:cNvSpPr>
            <a:spLocks noGrp="1" noChangeArrowheads="1"/>
          </p:cNvSpPr>
          <p:nvPr>
            <p:ph type="sldNum" sz="quarter" idx="10"/>
          </p:nvPr>
        </p:nvSpPr>
        <p:spPr>
          <a:ln/>
        </p:spPr>
        <p:txBody>
          <a:bodyPr/>
          <a:lstStyle>
            <a:lvl1pPr>
              <a:defRPr/>
            </a:lvl1pPr>
          </a:lstStyle>
          <a:p>
            <a:fld id="{EEA0C48B-4BF0-4ADB-AA4E-DE041C79B516}" type="slidenum">
              <a:rPr lang="en-US" smtClean="0"/>
              <a:t>‹#›</a:t>
            </a:fld>
            <a:endParaRPr lang="en-US"/>
          </a:p>
        </p:txBody>
      </p:sp>
    </p:spTree>
    <p:extLst>
      <p:ext uri="{BB962C8B-B14F-4D97-AF65-F5344CB8AC3E}">
        <p14:creationId xmlns:p14="http://schemas.microsoft.com/office/powerpoint/2010/main" val="1299479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7624" y="990600"/>
            <a:ext cx="10972800" cy="5334000"/>
          </a:xfrm>
          <a:ln>
            <a:noFill/>
            <a:prstDash val="sysDot"/>
          </a:ln>
        </p:spPr>
        <p:txBody>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Date Placeholder 3"/>
          <p:cNvSpPr>
            <a:spLocks noGrp="1"/>
          </p:cNvSpPr>
          <p:nvPr>
            <p:ph type="dt" sz="half" idx="10"/>
          </p:nvPr>
        </p:nvSpPr>
        <p:spPr/>
        <p:txBody>
          <a:bodyPr/>
          <a:lstStyle/>
          <a:p>
            <a:fld id="{9FC3AE1C-11B2-4383-8764-65C0EC13CEE0}" type="datetime1">
              <a:rPr lang="en-US" smtClean="0"/>
              <a:t>2/8/2023</a:t>
            </a:fld>
            <a:endParaRPr lang="en-US"/>
          </a:p>
        </p:txBody>
      </p:sp>
      <p:sp>
        <p:nvSpPr>
          <p:cNvPr id="5" name="Footer Placeholder 4"/>
          <p:cNvSpPr>
            <a:spLocks noGrp="1"/>
          </p:cNvSpPr>
          <p:nvPr>
            <p:ph type="ftr" sz="quarter" idx="11"/>
          </p:nvPr>
        </p:nvSpPr>
        <p:spPr>
          <a:xfrm>
            <a:off x="4163626" y="6242785"/>
            <a:ext cx="3860800" cy="286013"/>
          </a:xfrm>
          <a:prstGeom prst="rect">
            <a:avLst/>
          </a:prstGeom>
        </p:spPr>
        <p:txBody>
          <a:bodyPr/>
          <a:lstStyle/>
          <a:p>
            <a:r>
              <a:rPr lang="en-US" dirty="0" err="1"/>
              <a:t>Kiice</a:t>
            </a:r>
            <a:r>
              <a:rPr lang="en-US" dirty="0"/>
              <a:t> </a:t>
            </a:r>
          </a:p>
        </p:txBody>
      </p:sp>
      <p:sp>
        <p:nvSpPr>
          <p:cNvPr id="6" name="Slide Number Placeholder 5"/>
          <p:cNvSpPr>
            <a:spLocks noGrp="1"/>
          </p:cNvSpPr>
          <p:nvPr>
            <p:ph type="sldNum" sz="quarter" idx="12"/>
          </p:nvPr>
        </p:nvSpPr>
        <p:spPr/>
        <p:txBody>
          <a:bodyPr/>
          <a:lstStyle/>
          <a:p>
            <a:fld id="{436DCDFF-1B32-486D-8FC6-0CE2BE63C02C}" type="slidenum">
              <a:rPr lang="en-US" smtClean="0"/>
              <a:t>‹#›</a:t>
            </a:fld>
            <a:endParaRPr lang="en-US"/>
          </a:p>
        </p:txBody>
      </p:sp>
      <p:sp>
        <p:nvSpPr>
          <p:cNvPr id="2" name="Title 1"/>
          <p:cNvSpPr>
            <a:spLocks noGrp="1"/>
          </p:cNvSpPr>
          <p:nvPr>
            <p:ph type="title"/>
          </p:nvPr>
        </p:nvSpPr>
        <p:spPr>
          <a:xfrm>
            <a:off x="609600" y="76200"/>
            <a:ext cx="10972800" cy="627356"/>
          </a:xfrm>
          <a:prstGeom prst="rect">
            <a:avLst/>
          </a:prstGeom>
        </p:spPr>
        <p:txBody>
          <a:bodyPr/>
          <a:lstStyle>
            <a:lvl1pPr>
              <a:defRPr>
                <a:solidFill>
                  <a:schemeClr val="bg1"/>
                </a:solidFill>
              </a:defRPr>
            </a:lvl1pPr>
          </a:lstStyle>
          <a:p>
            <a:r>
              <a:rPr lang="en-US" altLang="ko-KR"/>
              <a:t>Click to edit Master title style</a:t>
            </a:r>
            <a:endParaRPr lang="ko-KR" altLang="en-US" dirty="0"/>
          </a:p>
        </p:txBody>
      </p:sp>
      <p:sp>
        <p:nvSpPr>
          <p:cNvPr id="7" name="Rectangle 6">
            <a:extLst>
              <a:ext uri="{FF2B5EF4-FFF2-40B4-BE49-F238E27FC236}">
                <a16:creationId xmlns:a16="http://schemas.microsoft.com/office/drawing/2014/main" id="{F85C701E-48C6-4769-B407-F501DE898310}"/>
              </a:ext>
            </a:extLst>
          </p:cNvPr>
          <p:cNvSpPr/>
          <p:nvPr userDrawn="1"/>
        </p:nvSpPr>
        <p:spPr>
          <a:xfrm>
            <a:off x="3238242" y="6677059"/>
            <a:ext cx="5592720" cy="180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bg1"/>
              </a:solidFill>
            </a:endParaRPr>
          </a:p>
        </p:txBody>
      </p:sp>
      <p:pic>
        <p:nvPicPr>
          <p:cNvPr id="9" name="Picture 8">
            <a:extLst>
              <a:ext uri="{FF2B5EF4-FFF2-40B4-BE49-F238E27FC236}">
                <a16:creationId xmlns:a16="http://schemas.microsoft.com/office/drawing/2014/main" id="{E42B54CC-EBD1-4523-A1DE-209159FF11E5}"/>
              </a:ext>
            </a:extLst>
          </p:cNvPr>
          <p:cNvPicPr>
            <a:picLocks noChangeAspect="1"/>
          </p:cNvPicPr>
          <p:nvPr userDrawn="1"/>
        </p:nvPicPr>
        <p:blipFill>
          <a:blip r:embed="rId2"/>
          <a:stretch>
            <a:fillRect/>
          </a:stretch>
        </p:blipFill>
        <p:spPr>
          <a:xfrm>
            <a:off x="1" y="6242786"/>
            <a:ext cx="1167829" cy="586222"/>
          </a:xfrm>
          <a:prstGeom prst="rect">
            <a:avLst/>
          </a:prstGeom>
        </p:spPr>
      </p:pic>
    </p:spTree>
    <p:extLst>
      <p:ext uri="{BB962C8B-B14F-4D97-AF65-F5344CB8AC3E}">
        <p14:creationId xmlns:p14="http://schemas.microsoft.com/office/powerpoint/2010/main" val="3467517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200" cy="566738"/>
          </a:xfrm>
        </p:spPr>
        <p:txBody>
          <a:bodyPr/>
          <a:lstStyle>
            <a:lvl1pPr algn="l">
              <a:defRPr sz="2000" b="1"/>
            </a:lvl1pPr>
          </a:lstStyle>
          <a:p>
            <a:r>
              <a:rPr lang="en-US" altLang="ko-KR"/>
              <a:t>Click to edit Master title style</a:t>
            </a:r>
            <a:endParaRPr lang="ko-KR" altLang="en-US"/>
          </a:p>
        </p:txBody>
      </p:sp>
      <p:sp>
        <p:nvSpPr>
          <p:cNvPr id="3" name="그림 개체 틀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altLang="ko-KR" noProof="0"/>
              <a:t>Click icon to add picture</a:t>
            </a:r>
            <a:endParaRPr lang="ko-KR" altLang="en-US" noProof="0"/>
          </a:p>
        </p:txBody>
      </p:sp>
      <p:sp>
        <p:nvSpPr>
          <p:cNvPr id="4" name="텍스트 개체 틀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ltLang="ko-KR"/>
              <a:t>Click to edit Master text styles</a:t>
            </a:r>
          </a:p>
        </p:txBody>
      </p:sp>
      <p:sp>
        <p:nvSpPr>
          <p:cNvPr id="5" name="Rectangle 32"/>
          <p:cNvSpPr>
            <a:spLocks noGrp="1" noChangeArrowheads="1"/>
          </p:cNvSpPr>
          <p:nvPr>
            <p:ph type="sldNum" sz="quarter" idx="10"/>
          </p:nvPr>
        </p:nvSpPr>
        <p:spPr>
          <a:ln/>
        </p:spPr>
        <p:txBody>
          <a:bodyPr/>
          <a:lstStyle>
            <a:lvl1pPr>
              <a:defRPr/>
            </a:lvl1pPr>
          </a:lstStyle>
          <a:p>
            <a:fld id="{EEA0C48B-4BF0-4ADB-AA4E-DE041C79B516}" type="slidenum">
              <a:rPr lang="en-US" smtClean="0"/>
              <a:t>‹#›</a:t>
            </a:fld>
            <a:endParaRPr lang="en-US"/>
          </a:p>
        </p:txBody>
      </p:sp>
    </p:spTree>
    <p:extLst>
      <p:ext uri="{BB962C8B-B14F-4D97-AF65-F5344CB8AC3E}">
        <p14:creationId xmlns:p14="http://schemas.microsoft.com/office/powerpoint/2010/main" val="1127590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Click to edit Master title style</a:t>
            </a:r>
            <a:endParaRPr lang="ko-KR" altLang="en-US"/>
          </a:p>
        </p:txBody>
      </p:sp>
      <p:sp>
        <p:nvSpPr>
          <p:cNvPr id="3" name="세로 텍스트 개체 틀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Rectangle 32"/>
          <p:cNvSpPr>
            <a:spLocks noGrp="1" noChangeArrowheads="1"/>
          </p:cNvSpPr>
          <p:nvPr>
            <p:ph type="sldNum" sz="quarter" idx="10"/>
          </p:nvPr>
        </p:nvSpPr>
        <p:spPr>
          <a:ln/>
        </p:spPr>
        <p:txBody>
          <a:bodyPr/>
          <a:lstStyle>
            <a:lvl1pPr>
              <a:defRPr/>
            </a:lvl1pPr>
          </a:lstStyle>
          <a:p>
            <a:fld id="{EEA0C48B-4BF0-4ADB-AA4E-DE041C79B516}" type="slidenum">
              <a:rPr lang="en-US" smtClean="0"/>
              <a:t>‹#›</a:t>
            </a:fld>
            <a:endParaRPr lang="en-US"/>
          </a:p>
        </p:txBody>
      </p:sp>
    </p:spTree>
    <p:extLst>
      <p:ext uri="{BB962C8B-B14F-4D97-AF65-F5344CB8AC3E}">
        <p14:creationId xmlns:p14="http://schemas.microsoft.com/office/powerpoint/2010/main" val="1305570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9290051" y="174625"/>
            <a:ext cx="2844800" cy="6389688"/>
          </a:xfrm>
        </p:spPr>
        <p:txBody>
          <a:bodyPr vert="eaVert"/>
          <a:lstStyle/>
          <a:p>
            <a:r>
              <a:rPr lang="en-US" altLang="ko-KR"/>
              <a:t>Click to edit Master title style</a:t>
            </a:r>
            <a:endParaRPr lang="ko-KR" altLang="en-US"/>
          </a:p>
        </p:txBody>
      </p:sp>
      <p:sp>
        <p:nvSpPr>
          <p:cNvPr id="3" name="세로 텍스트 개체 틀 2"/>
          <p:cNvSpPr>
            <a:spLocks noGrp="1"/>
          </p:cNvSpPr>
          <p:nvPr>
            <p:ph type="body" orient="vert" idx="1"/>
          </p:nvPr>
        </p:nvSpPr>
        <p:spPr>
          <a:xfrm>
            <a:off x="755651" y="174625"/>
            <a:ext cx="8331200" cy="638968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Rectangle 32"/>
          <p:cNvSpPr>
            <a:spLocks noGrp="1" noChangeArrowheads="1"/>
          </p:cNvSpPr>
          <p:nvPr>
            <p:ph type="sldNum" sz="quarter" idx="10"/>
          </p:nvPr>
        </p:nvSpPr>
        <p:spPr>
          <a:ln/>
        </p:spPr>
        <p:txBody>
          <a:bodyPr/>
          <a:lstStyle>
            <a:lvl1pPr>
              <a:defRPr/>
            </a:lvl1pPr>
          </a:lstStyle>
          <a:p>
            <a:fld id="{EEA0C48B-4BF0-4ADB-AA4E-DE041C79B516}" type="slidenum">
              <a:rPr lang="en-US" smtClean="0"/>
              <a:t>‹#›</a:t>
            </a:fld>
            <a:endParaRPr lang="en-US"/>
          </a:p>
        </p:txBody>
      </p:sp>
    </p:spTree>
    <p:extLst>
      <p:ext uri="{BB962C8B-B14F-4D97-AF65-F5344CB8AC3E}">
        <p14:creationId xmlns:p14="http://schemas.microsoft.com/office/powerpoint/2010/main" val="179634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a:prstGeom prst="rect">
            <a:avLst/>
          </a:prstGeom>
        </p:spPr>
        <p:txBody>
          <a:bodyPr anchor="t"/>
          <a:lstStyle>
            <a:lvl1pPr algn="l">
              <a:defRPr sz="4000" b="1" cap="all">
                <a:solidFill>
                  <a:schemeClr val="tx2"/>
                </a:solidFill>
              </a:defRPr>
            </a:lvl1pPr>
          </a:lstStyle>
          <a:p>
            <a:r>
              <a:rPr lang="en-US" altLang="ko-KR"/>
              <a:t>Click to edit Master title style</a:t>
            </a:r>
            <a:endParaRPr lang="ko-KR" alt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BCD422B8-C130-4A51-BAE0-0EA62D917431}" type="datetime1">
              <a:rPr lang="en-US" smtClean="0"/>
              <a:t>2/8/2023</a:t>
            </a:fld>
            <a:endParaRPr lang="en-US"/>
          </a:p>
        </p:txBody>
      </p:sp>
      <p:sp>
        <p:nvSpPr>
          <p:cNvPr id="5" name="Footer Placeholder 4"/>
          <p:cNvSpPr>
            <a:spLocks noGrp="1"/>
          </p:cNvSpPr>
          <p:nvPr>
            <p:ph type="ftr" sz="quarter" idx="11"/>
          </p:nvPr>
        </p:nvSpPr>
        <p:spPr>
          <a:xfrm>
            <a:off x="4163626" y="6242785"/>
            <a:ext cx="3860800" cy="286013"/>
          </a:xfrm>
          <a:prstGeom prst="rect">
            <a:avLst/>
          </a:prstGeom>
        </p:spPr>
        <p:txBody>
          <a:bodyPr/>
          <a:lstStyle/>
          <a:p>
            <a:r>
              <a:rPr lang="en-US" dirty="0" err="1"/>
              <a:t>kiice</a:t>
            </a:r>
            <a:endParaRPr lang="en-US" dirty="0"/>
          </a:p>
        </p:txBody>
      </p:sp>
      <p:sp>
        <p:nvSpPr>
          <p:cNvPr id="6" name="Slide Number Placeholder 5"/>
          <p:cNvSpPr>
            <a:spLocks noGrp="1"/>
          </p:cNvSpPr>
          <p:nvPr>
            <p:ph type="sldNum" sz="quarter" idx="12"/>
          </p:nvPr>
        </p:nvSpPr>
        <p:spPr/>
        <p:txBody>
          <a:bodyPr/>
          <a:lstStyle/>
          <a:p>
            <a:fld id="{436DCDFF-1B32-486D-8FC6-0CE2BE63C02C}" type="slidenum">
              <a:rPr lang="en-US" smtClean="0"/>
              <a:t>‹#›</a:t>
            </a:fld>
            <a:endParaRPr lang="en-US"/>
          </a:p>
        </p:txBody>
      </p:sp>
      <p:cxnSp>
        <p:nvCxnSpPr>
          <p:cNvPr id="11" name="Straight Connector 10"/>
          <p:cNvCxnSpPr/>
          <p:nvPr/>
        </p:nvCxnSpPr>
        <p:spPr>
          <a:xfrm>
            <a:off x="746712" y="6687844"/>
            <a:ext cx="10883037" cy="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936515" y="196790"/>
            <a:ext cx="0" cy="6332008"/>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85884" y="161278"/>
            <a:ext cx="11601317" cy="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50371" y="196793"/>
            <a:ext cx="0" cy="6191809"/>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userDrawn="1"/>
        </p:nvGrpSpPr>
        <p:grpSpPr>
          <a:xfrm>
            <a:off x="3444293" y="4630051"/>
            <a:ext cx="495600" cy="466956"/>
            <a:chOff x="88354" y="965728"/>
            <a:chExt cx="1578049" cy="1879915"/>
          </a:xfrm>
        </p:grpSpPr>
        <p:sp>
          <p:nvSpPr>
            <p:cNvPr id="16" name="Hexagon 15"/>
            <p:cNvSpPr/>
            <p:nvPr userDrawn="1"/>
          </p:nvSpPr>
          <p:spPr>
            <a:xfrm>
              <a:off x="88354" y="1435964"/>
              <a:ext cx="890897" cy="914401"/>
            </a:xfrm>
            <a:prstGeom prst="hex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Hexagon 16"/>
            <p:cNvSpPr>
              <a:spLocks noChangeAspect="1"/>
            </p:cNvSpPr>
            <p:nvPr userDrawn="1"/>
          </p:nvSpPr>
          <p:spPr>
            <a:xfrm>
              <a:off x="816931" y="965728"/>
              <a:ext cx="849469" cy="91440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Hexagon 17"/>
            <p:cNvSpPr/>
            <p:nvPr userDrawn="1"/>
          </p:nvSpPr>
          <p:spPr>
            <a:xfrm>
              <a:off x="808054" y="1931242"/>
              <a:ext cx="858349" cy="914401"/>
            </a:xfrm>
            <a:prstGeom prst="hexagon">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pic>
        <p:nvPicPr>
          <p:cNvPr id="19" name="Picture 18">
            <a:extLst>
              <a:ext uri="{FF2B5EF4-FFF2-40B4-BE49-F238E27FC236}">
                <a16:creationId xmlns:a16="http://schemas.microsoft.com/office/drawing/2014/main" id="{A0AC72DC-FD76-4E1C-A391-C2EF4D59676F}"/>
              </a:ext>
            </a:extLst>
          </p:cNvPr>
          <p:cNvPicPr>
            <a:picLocks noChangeAspect="1"/>
          </p:cNvPicPr>
          <p:nvPr userDrawn="1"/>
        </p:nvPicPr>
        <p:blipFill>
          <a:blip r:embed="rId2"/>
          <a:stretch>
            <a:fillRect/>
          </a:stretch>
        </p:blipFill>
        <p:spPr>
          <a:xfrm>
            <a:off x="57763" y="6145748"/>
            <a:ext cx="1140416" cy="683257"/>
          </a:xfrm>
          <a:prstGeom prst="rect">
            <a:avLst/>
          </a:prstGeom>
        </p:spPr>
      </p:pic>
    </p:spTree>
    <p:extLst>
      <p:ext uri="{BB962C8B-B14F-4D97-AF65-F5344CB8AC3E}">
        <p14:creationId xmlns:p14="http://schemas.microsoft.com/office/powerpoint/2010/main" val="2570599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990603"/>
            <a:ext cx="53848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97600" y="990603"/>
            <a:ext cx="53848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158C1928-58A6-4E8A-8560-26EA918C6B48}" type="datetime1">
              <a:rPr lang="en-US" smtClean="0"/>
              <a:t>2/8/2023</a:t>
            </a:fld>
            <a:endParaRPr lang="en-US"/>
          </a:p>
        </p:txBody>
      </p:sp>
      <p:sp>
        <p:nvSpPr>
          <p:cNvPr id="6" name="Footer Placeholder 5"/>
          <p:cNvSpPr>
            <a:spLocks noGrp="1"/>
          </p:cNvSpPr>
          <p:nvPr>
            <p:ph type="ftr" sz="quarter" idx="11"/>
          </p:nvPr>
        </p:nvSpPr>
        <p:spPr>
          <a:xfrm>
            <a:off x="4163626" y="6242785"/>
            <a:ext cx="3860800" cy="286013"/>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436DCDFF-1B32-486D-8FC6-0CE2BE63C02C}" type="slidenum">
              <a:rPr lang="en-US" smtClean="0"/>
              <a:t>‹#›</a:t>
            </a:fld>
            <a:endParaRPr lang="en-US"/>
          </a:p>
        </p:txBody>
      </p:sp>
      <p:sp>
        <p:nvSpPr>
          <p:cNvPr id="11" name="Title 1"/>
          <p:cNvSpPr>
            <a:spLocks noGrp="1"/>
          </p:cNvSpPr>
          <p:nvPr>
            <p:ph type="title"/>
          </p:nvPr>
        </p:nvSpPr>
        <p:spPr>
          <a:xfrm>
            <a:off x="609600" y="93956"/>
            <a:ext cx="10972800" cy="627356"/>
          </a:xfrm>
          <a:prstGeom prst="rect">
            <a:avLst/>
          </a:prstGeom>
        </p:spPr>
        <p:txBody>
          <a:bodyPr/>
          <a:lstStyle>
            <a:lvl1pPr>
              <a:defRPr>
                <a:solidFill>
                  <a:schemeClr val="bg1"/>
                </a:solidFill>
              </a:defRPr>
            </a:lvl1pPr>
          </a:lstStyle>
          <a:p>
            <a:r>
              <a:rPr lang="en-US" altLang="ko-KR"/>
              <a:t>Click to edit Master title style</a:t>
            </a:r>
            <a:endParaRPr lang="ko-KR" altLang="en-US" dirty="0"/>
          </a:p>
        </p:txBody>
      </p:sp>
      <p:pic>
        <p:nvPicPr>
          <p:cNvPr id="8" name="Picture 7">
            <a:extLst>
              <a:ext uri="{FF2B5EF4-FFF2-40B4-BE49-F238E27FC236}">
                <a16:creationId xmlns:a16="http://schemas.microsoft.com/office/drawing/2014/main" id="{FD83C5C5-2E21-49CC-92B3-E8D99B84EE15}"/>
              </a:ext>
            </a:extLst>
          </p:cNvPr>
          <p:cNvPicPr>
            <a:picLocks noChangeAspect="1"/>
          </p:cNvPicPr>
          <p:nvPr userDrawn="1"/>
        </p:nvPicPr>
        <p:blipFill>
          <a:blip r:embed="rId2"/>
          <a:stretch>
            <a:fillRect/>
          </a:stretch>
        </p:blipFill>
        <p:spPr>
          <a:xfrm>
            <a:off x="0" y="6145748"/>
            <a:ext cx="1418897" cy="712252"/>
          </a:xfrm>
          <a:prstGeom prst="rect">
            <a:avLst/>
          </a:prstGeom>
        </p:spPr>
      </p:pic>
    </p:spTree>
    <p:extLst>
      <p:ext uri="{BB962C8B-B14F-4D97-AF65-F5344CB8AC3E}">
        <p14:creationId xmlns:p14="http://schemas.microsoft.com/office/powerpoint/2010/main" val="2951642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990600"/>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609600" y="163036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5" name="Text Placeholder 4"/>
          <p:cNvSpPr>
            <a:spLocks noGrp="1"/>
          </p:cNvSpPr>
          <p:nvPr>
            <p:ph type="body" sz="quarter" idx="3"/>
          </p:nvPr>
        </p:nvSpPr>
        <p:spPr>
          <a:xfrm>
            <a:off x="6193369" y="990600"/>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193369" y="163036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2550D8FC-8E74-4F4F-A952-61291949F495}" type="datetime1">
              <a:rPr lang="en-US" smtClean="0"/>
              <a:t>2/8/2023</a:t>
            </a:fld>
            <a:endParaRPr lang="en-US"/>
          </a:p>
        </p:txBody>
      </p:sp>
      <p:sp>
        <p:nvSpPr>
          <p:cNvPr id="8" name="Footer Placeholder 7"/>
          <p:cNvSpPr>
            <a:spLocks noGrp="1"/>
          </p:cNvSpPr>
          <p:nvPr>
            <p:ph type="ftr" sz="quarter" idx="11"/>
          </p:nvPr>
        </p:nvSpPr>
        <p:spPr>
          <a:xfrm>
            <a:off x="4163626" y="6242785"/>
            <a:ext cx="3860800" cy="286013"/>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36DCDFF-1B32-486D-8FC6-0CE2BE63C02C}" type="slidenum">
              <a:rPr lang="en-US" smtClean="0"/>
              <a:t>‹#›</a:t>
            </a:fld>
            <a:endParaRPr lang="en-US"/>
          </a:p>
        </p:txBody>
      </p:sp>
      <p:sp>
        <p:nvSpPr>
          <p:cNvPr id="13" name="Title 1"/>
          <p:cNvSpPr>
            <a:spLocks noGrp="1"/>
          </p:cNvSpPr>
          <p:nvPr>
            <p:ph type="title"/>
          </p:nvPr>
        </p:nvSpPr>
        <p:spPr>
          <a:xfrm>
            <a:off x="609600" y="93956"/>
            <a:ext cx="10972800" cy="627356"/>
          </a:xfrm>
          <a:prstGeom prst="rect">
            <a:avLst/>
          </a:prstGeom>
        </p:spPr>
        <p:txBody>
          <a:bodyPr/>
          <a:lstStyle>
            <a:lvl1pPr>
              <a:defRPr>
                <a:solidFill>
                  <a:schemeClr val="bg1"/>
                </a:solidFill>
              </a:defRPr>
            </a:lvl1pPr>
          </a:lstStyle>
          <a:p>
            <a:r>
              <a:rPr lang="en-US" altLang="ko-KR"/>
              <a:t>Click to edit Master title style</a:t>
            </a:r>
            <a:endParaRPr lang="ko-KR" altLang="en-US" dirty="0"/>
          </a:p>
        </p:txBody>
      </p:sp>
      <p:pic>
        <p:nvPicPr>
          <p:cNvPr id="10" name="Picture 9">
            <a:extLst>
              <a:ext uri="{FF2B5EF4-FFF2-40B4-BE49-F238E27FC236}">
                <a16:creationId xmlns:a16="http://schemas.microsoft.com/office/drawing/2014/main" id="{0464F89C-93B5-4CBA-AC9F-65ADB6A43F63}"/>
              </a:ext>
            </a:extLst>
          </p:cNvPr>
          <p:cNvPicPr>
            <a:picLocks noChangeAspect="1"/>
          </p:cNvPicPr>
          <p:nvPr userDrawn="1"/>
        </p:nvPicPr>
        <p:blipFill>
          <a:blip r:embed="rId2"/>
          <a:stretch>
            <a:fillRect/>
          </a:stretch>
        </p:blipFill>
        <p:spPr>
          <a:xfrm>
            <a:off x="0" y="6145748"/>
            <a:ext cx="1418897" cy="712252"/>
          </a:xfrm>
          <a:prstGeom prst="rect">
            <a:avLst/>
          </a:prstGeom>
        </p:spPr>
      </p:pic>
    </p:spTree>
    <p:extLst>
      <p:ext uri="{BB962C8B-B14F-4D97-AF65-F5344CB8AC3E}">
        <p14:creationId xmlns:p14="http://schemas.microsoft.com/office/powerpoint/2010/main" val="339308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DD8792-66BD-41A0-BAA1-78155DFC4D4E}" type="datetime1">
              <a:rPr lang="en-US" smtClean="0"/>
              <a:t>2/8/2023</a:t>
            </a:fld>
            <a:endParaRPr lang="en-US"/>
          </a:p>
        </p:txBody>
      </p:sp>
      <p:sp>
        <p:nvSpPr>
          <p:cNvPr id="4" name="Footer Placeholder 3"/>
          <p:cNvSpPr>
            <a:spLocks noGrp="1"/>
          </p:cNvSpPr>
          <p:nvPr>
            <p:ph type="ftr" sz="quarter" idx="11"/>
          </p:nvPr>
        </p:nvSpPr>
        <p:spPr>
          <a:xfrm>
            <a:off x="4163626" y="6242785"/>
            <a:ext cx="3860800" cy="286013"/>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436DCDFF-1B32-486D-8FC6-0CE2BE63C02C}" type="slidenum">
              <a:rPr lang="en-US" smtClean="0"/>
              <a:t>‹#›</a:t>
            </a:fld>
            <a:endParaRPr lang="en-US"/>
          </a:p>
        </p:txBody>
      </p:sp>
      <p:sp>
        <p:nvSpPr>
          <p:cNvPr id="9" name="Title 1"/>
          <p:cNvSpPr>
            <a:spLocks noGrp="1"/>
          </p:cNvSpPr>
          <p:nvPr>
            <p:ph type="title"/>
          </p:nvPr>
        </p:nvSpPr>
        <p:spPr>
          <a:xfrm>
            <a:off x="609600" y="93956"/>
            <a:ext cx="10972800" cy="627356"/>
          </a:xfrm>
          <a:prstGeom prst="rect">
            <a:avLst/>
          </a:prstGeom>
        </p:spPr>
        <p:txBody>
          <a:bodyPr/>
          <a:lstStyle>
            <a:lvl1pPr>
              <a:defRPr>
                <a:solidFill>
                  <a:schemeClr val="bg1"/>
                </a:solidFill>
              </a:defRPr>
            </a:lvl1pPr>
          </a:lstStyle>
          <a:p>
            <a:r>
              <a:rPr lang="en-US" altLang="ko-KR"/>
              <a:t>Click to edit Master title style</a:t>
            </a:r>
            <a:endParaRPr lang="ko-KR" altLang="en-US" dirty="0"/>
          </a:p>
        </p:txBody>
      </p:sp>
      <p:pic>
        <p:nvPicPr>
          <p:cNvPr id="6" name="Picture 5">
            <a:extLst>
              <a:ext uri="{FF2B5EF4-FFF2-40B4-BE49-F238E27FC236}">
                <a16:creationId xmlns:a16="http://schemas.microsoft.com/office/drawing/2014/main" id="{AFACE161-3151-4C52-864A-67D427F636AD}"/>
              </a:ext>
            </a:extLst>
          </p:cNvPr>
          <p:cNvPicPr>
            <a:picLocks noChangeAspect="1"/>
          </p:cNvPicPr>
          <p:nvPr userDrawn="1"/>
        </p:nvPicPr>
        <p:blipFill>
          <a:blip r:embed="rId2"/>
          <a:stretch>
            <a:fillRect/>
          </a:stretch>
        </p:blipFill>
        <p:spPr>
          <a:xfrm>
            <a:off x="0" y="6145748"/>
            <a:ext cx="1418897" cy="712252"/>
          </a:xfrm>
          <a:prstGeom prst="rect">
            <a:avLst/>
          </a:prstGeom>
        </p:spPr>
      </p:pic>
    </p:spTree>
    <p:extLst>
      <p:ext uri="{BB962C8B-B14F-4D97-AF65-F5344CB8AC3E}">
        <p14:creationId xmlns:p14="http://schemas.microsoft.com/office/powerpoint/2010/main" val="5951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CE4CB7-E7DE-4E9A-BF4E-BB6A4FEA14AD}" type="datetime1">
              <a:rPr lang="en-US" smtClean="0"/>
              <a:t>2/8/2023</a:t>
            </a:fld>
            <a:endParaRPr lang="en-US"/>
          </a:p>
        </p:txBody>
      </p:sp>
      <p:sp>
        <p:nvSpPr>
          <p:cNvPr id="3" name="Footer Placeholder 2"/>
          <p:cNvSpPr>
            <a:spLocks noGrp="1"/>
          </p:cNvSpPr>
          <p:nvPr>
            <p:ph type="ftr" sz="quarter" idx="11"/>
          </p:nvPr>
        </p:nvSpPr>
        <p:spPr>
          <a:xfrm>
            <a:off x="4163626" y="6242785"/>
            <a:ext cx="3860800" cy="286013"/>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436DCDFF-1B32-486D-8FC6-0CE2BE63C02C}"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1EB8900E-916C-4002-829C-E583DAECBB27}"/>
              </a:ext>
            </a:extLst>
          </p:cNvPr>
          <p:cNvPicPr>
            <a:picLocks noChangeAspect="1"/>
          </p:cNvPicPr>
          <p:nvPr userDrawn="1"/>
        </p:nvPicPr>
        <p:blipFill>
          <a:blip r:embed="rId2"/>
          <a:stretch>
            <a:fillRect/>
          </a:stretch>
        </p:blipFill>
        <p:spPr>
          <a:xfrm>
            <a:off x="0" y="6145748"/>
            <a:ext cx="1418897" cy="712252"/>
          </a:xfrm>
          <a:prstGeom prst="rect">
            <a:avLst/>
          </a:prstGeom>
        </p:spPr>
      </p:pic>
    </p:spTree>
    <p:extLst>
      <p:ext uri="{BB962C8B-B14F-4D97-AF65-F5344CB8AC3E}">
        <p14:creationId xmlns:p14="http://schemas.microsoft.com/office/powerpoint/2010/main" val="2132692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dirty="0"/>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A7CFB8DF-C884-43B1-9961-C40C1D3BD2A8}" type="datetime1">
              <a:rPr lang="en-US" smtClean="0"/>
              <a:t>2/8/2023</a:t>
            </a:fld>
            <a:endParaRPr lang="en-US" dirty="0"/>
          </a:p>
        </p:txBody>
      </p:sp>
      <p:sp>
        <p:nvSpPr>
          <p:cNvPr id="6" name="Footer Placeholder 5"/>
          <p:cNvSpPr>
            <a:spLocks noGrp="1"/>
          </p:cNvSpPr>
          <p:nvPr>
            <p:ph type="ftr" sz="quarter" idx="11"/>
          </p:nvPr>
        </p:nvSpPr>
        <p:spPr>
          <a:xfrm>
            <a:off x="4163626" y="6242785"/>
            <a:ext cx="3860800" cy="286013"/>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36DCDFF-1B32-486D-8FC6-0CE2BE63C02C}" type="slidenum">
              <a:rPr lang="en-US" smtClean="0"/>
              <a:t>‹#›</a:t>
            </a:fld>
            <a:endParaRPr lang="en-US"/>
          </a:p>
        </p:txBody>
      </p:sp>
      <p:cxnSp>
        <p:nvCxnSpPr>
          <p:cNvPr id="12" name="Straight Connector 11"/>
          <p:cNvCxnSpPr/>
          <p:nvPr/>
        </p:nvCxnSpPr>
        <p:spPr>
          <a:xfrm>
            <a:off x="746712" y="6687844"/>
            <a:ext cx="10883037" cy="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36515" y="152400"/>
            <a:ext cx="0" cy="6376398"/>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85884" y="184210"/>
            <a:ext cx="11601317" cy="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0371" y="152403"/>
            <a:ext cx="0" cy="6236199"/>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1A2CD92-8FD3-420C-B03F-80A5F2361553}"/>
              </a:ext>
            </a:extLst>
          </p:cNvPr>
          <p:cNvPicPr>
            <a:picLocks noChangeAspect="1"/>
          </p:cNvPicPr>
          <p:nvPr userDrawn="1"/>
        </p:nvPicPr>
        <p:blipFill>
          <a:blip r:embed="rId2"/>
          <a:stretch>
            <a:fillRect/>
          </a:stretch>
        </p:blipFill>
        <p:spPr>
          <a:xfrm>
            <a:off x="0" y="6242785"/>
            <a:ext cx="1191873" cy="598291"/>
          </a:xfrm>
          <a:prstGeom prst="rect">
            <a:avLst/>
          </a:prstGeom>
        </p:spPr>
      </p:pic>
    </p:spTree>
    <p:extLst>
      <p:ext uri="{BB962C8B-B14F-4D97-AF65-F5344CB8AC3E}">
        <p14:creationId xmlns:p14="http://schemas.microsoft.com/office/powerpoint/2010/main" val="101959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2389717" y="533401"/>
            <a:ext cx="7315200" cy="4194174"/>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a:t>Click icon to add picture</a:t>
            </a:r>
            <a:endParaRPr lang="ko-KR" alt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2A29AFAC-1B2E-4CDC-811C-DD742354E1E5}" type="datetime1">
              <a:rPr lang="en-US" smtClean="0"/>
              <a:t>2/8/2023</a:t>
            </a:fld>
            <a:endParaRPr lang="en-US"/>
          </a:p>
        </p:txBody>
      </p:sp>
      <p:sp>
        <p:nvSpPr>
          <p:cNvPr id="6" name="Footer Placeholder 5"/>
          <p:cNvSpPr>
            <a:spLocks noGrp="1"/>
          </p:cNvSpPr>
          <p:nvPr>
            <p:ph type="ftr" sz="quarter" idx="11"/>
          </p:nvPr>
        </p:nvSpPr>
        <p:spPr>
          <a:xfrm>
            <a:off x="4163626" y="6242785"/>
            <a:ext cx="3860800" cy="286013"/>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36DCDFF-1B32-486D-8FC6-0CE2BE63C02C}" type="slidenum">
              <a:rPr lang="en-US" smtClean="0"/>
              <a:t>‹#›</a:t>
            </a:fld>
            <a:endParaRPr lang="en-US"/>
          </a:p>
        </p:txBody>
      </p:sp>
      <p:grpSp>
        <p:nvGrpSpPr>
          <p:cNvPr id="8" name="Group 7"/>
          <p:cNvGrpSpPr/>
          <p:nvPr/>
        </p:nvGrpSpPr>
        <p:grpSpPr>
          <a:xfrm>
            <a:off x="113439" y="6292790"/>
            <a:ext cx="621437" cy="466078"/>
            <a:chOff x="76200" y="943022"/>
            <a:chExt cx="1978729" cy="1876378"/>
          </a:xfrm>
        </p:grpSpPr>
        <p:sp>
          <p:nvSpPr>
            <p:cNvPr id="9" name="Hexagon 8"/>
            <p:cNvSpPr/>
            <p:nvPr userDrawn="1"/>
          </p:nvSpPr>
          <p:spPr>
            <a:xfrm>
              <a:off x="76200" y="1435964"/>
              <a:ext cx="1066800" cy="914400"/>
            </a:xfrm>
            <a:prstGeom prst="hexagon">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Hexagon 9"/>
            <p:cNvSpPr/>
            <p:nvPr userDrawn="1"/>
          </p:nvSpPr>
          <p:spPr>
            <a:xfrm>
              <a:off x="988127" y="943022"/>
              <a:ext cx="1066802" cy="914400"/>
            </a:xfrm>
            <a:prstGeom prst="hexagon">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1" name="Hexagon 10"/>
            <p:cNvSpPr/>
            <p:nvPr userDrawn="1"/>
          </p:nvSpPr>
          <p:spPr>
            <a:xfrm>
              <a:off x="979249" y="1905000"/>
              <a:ext cx="1066798" cy="914400"/>
            </a:xfrm>
            <a:prstGeom prst="hexagon">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cxnSp>
        <p:nvCxnSpPr>
          <p:cNvPr id="12" name="Straight Connector 11"/>
          <p:cNvCxnSpPr/>
          <p:nvPr/>
        </p:nvCxnSpPr>
        <p:spPr>
          <a:xfrm>
            <a:off x="746712" y="6687844"/>
            <a:ext cx="10883037" cy="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936515" y="304800"/>
            <a:ext cx="0" cy="6223998"/>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85884" y="340312"/>
            <a:ext cx="11601317" cy="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0371" y="304803"/>
            <a:ext cx="0" cy="6083799"/>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C2A79D3-8DE0-456C-9FBD-E33E124DEBA2}"/>
              </a:ext>
            </a:extLst>
          </p:cNvPr>
          <p:cNvPicPr>
            <a:picLocks noChangeAspect="1"/>
          </p:cNvPicPr>
          <p:nvPr userDrawn="1"/>
        </p:nvPicPr>
        <p:blipFill>
          <a:blip r:embed="rId5"/>
          <a:stretch>
            <a:fillRect/>
          </a:stretch>
        </p:blipFill>
        <p:spPr>
          <a:xfrm>
            <a:off x="0" y="6145748"/>
            <a:ext cx="1418897" cy="712252"/>
          </a:xfrm>
          <a:prstGeom prst="rect">
            <a:avLst/>
          </a:prstGeom>
        </p:spPr>
      </p:pic>
    </p:spTree>
    <p:extLst>
      <p:ext uri="{BB962C8B-B14F-4D97-AF65-F5344CB8AC3E}">
        <p14:creationId xmlns:p14="http://schemas.microsoft.com/office/powerpoint/2010/main" val="2074886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5.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3946" y="0"/>
            <a:ext cx="12195945" cy="7353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ext Placeholder 2"/>
          <p:cNvSpPr>
            <a:spLocks noGrp="1"/>
          </p:cNvSpPr>
          <p:nvPr>
            <p:ph type="body" idx="1"/>
          </p:nvPr>
        </p:nvSpPr>
        <p:spPr>
          <a:xfrm>
            <a:off x="609600" y="914403"/>
            <a:ext cx="10972800" cy="5202885"/>
          </a:xfrm>
          <a:prstGeom prst="rect">
            <a:avLst/>
          </a:prstGeom>
          <a:ln>
            <a:noFill/>
          </a:ln>
        </p:spPr>
        <p:txBody>
          <a:bodyPr vert="horz" lIns="91440" tIns="45720" rIns="91440" bIns="45720" rtlCol="0">
            <a:noAutofit/>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ko-KR" altLang="en-US" dirty="0"/>
          </a:p>
        </p:txBody>
      </p:sp>
      <p:sp>
        <p:nvSpPr>
          <p:cNvPr id="4" name="Date Placeholder 3"/>
          <p:cNvSpPr>
            <a:spLocks noGrp="1"/>
          </p:cNvSpPr>
          <p:nvPr>
            <p:ph type="dt" sz="half" idx="2"/>
          </p:nvPr>
        </p:nvSpPr>
        <p:spPr>
          <a:xfrm>
            <a:off x="1016000" y="6356353"/>
            <a:ext cx="2844800" cy="288953"/>
          </a:xfrm>
          <a:prstGeom prst="rect">
            <a:avLst/>
          </a:prstGeom>
        </p:spPr>
        <p:txBody>
          <a:bodyPr vert="horz" lIns="91440" tIns="45720" rIns="91440" bIns="45720" rtlCol="0" anchor="ctr"/>
          <a:lstStyle>
            <a:lvl1pPr algn="l">
              <a:defRPr sz="1000">
                <a:solidFill>
                  <a:schemeClr val="tx1">
                    <a:tint val="75000"/>
                  </a:schemeClr>
                </a:solidFill>
              </a:defRPr>
            </a:lvl1pPr>
          </a:lstStyle>
          <a:p>
            <a:fld id="{E0D2093F-ED91-47B5-BB3D-8D75E689CB72}" type="datetime1">
              <a:rPr lang="en-US" smtClean="0"/>
              <a:t>2/8/2023</a:t>
            </a:fld>
            <a:endParaRPr lang="en-US" dirty="0"/>
          </a:p>
        </p:txBody>
      </p:sp>
      <p:sp>
        <p:nvSpPr>
          <p:cNvPr id="6" name="Slide Number Placeholder 5"/>
          <p:cNvSpPr>
            <a:spLocks noGrp="1"/>
          </p:cNvSpPr>
          <p:nvPr>
            <p:ph type="sldNum" sz="quarter" idx="4"/>
          </p:nvPr>
        </p:nvSpPr>
        <p:spPr>
          <a:xfrm>
            <a:off x="11684000" y="6569614"/>
            <a:ext cx="471136" cy="259394"/>
          </a:xfrm>
          <a:prstGeom prst="rect">
            <a:avLst/>
          </a:prstGeom>
          <a:ln w="28575">
            <a:noFill/>
          </a:ln>
        </p:spPr>
        <p:txBody>
          <a:bodyPr vert="horz" lIns="91440" tIns="45720" rIns="91440" bIns="45720" rtlCol="0" anchor="ctr"/>
          <a:lstStyle>
            <a:lvl1pPr algn="ctr">
              <a:defRPr sz="1000">
                <a:solidFill>
                  <a:schemeClr val="tx1"/>
                </a:solidFill>
              </a:defRPr>
            </a:lvl1pPr>
          </a:lstStyle>
          <a:p>
            <a:fld id="{436DCDFF-1B32-486D-8FC6-0CE2BE63C02C}" type="slidenum">
              <a:rPr lang="en-US" smtClean="0"/>
              <a:t>‹#›</a:t>
            </a:fld>
            <a:endParaRPr lang="en-US"/>
          </a:p>
        </p:txBody>
      </p:sp>
      <p:cxnSp>
        <p:nvCxnSpPr>
          <p:cNvPr id="19" name="Straight Connector 18"/>
          <p:cNvCxnSpPr/>
          <p:nvPr/>
        </p:nvCxnSpPr>
        <p:spPr>
          <a:xfrm>
            <a:off x="705852" y="6625050"/>
            <a:ext cx="10939939" cy="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936515" y="900346"/>
            <a:ext cx="0" cy="5628452"/>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1783" y="824729"/>
            <a:ext cx="11601317" cy="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82455" y="884305"/>
            <a:ext cx="0" cy="5456004"/>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678541" y="6560967"/>
            <a:ext cx="464671" cy="25400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Title Placeholder 1"/>
          <p:cNvSpPr>
            <a:spLocks noGrp="1"/>
          </p:cNvSpPr>
          <p:nvPr>
            <p:ph type="title"/>
          </p:nvPr>
        </p:nvSpPr>
        <p:spPr>
          <a:xfrm>
            <a:off x="609600" y="70444"/>
            <a:ext cx="10972800" cy="615356"/>
          </a:xfrm>
          <a:prstGeom prst="rect">
            <a:avLst/>
          </a:prstGeom>
        </p:spPr>
        <p:txBody>
          <a:bodyPr vert="horz" lIns="91440" tIns="45720" rIns="91440" bIns="45720" rtlCol="0" anchor="ctr">
            <a:noAutofit/>
          </a:bodyPr>
          <a:lstStyle/>
          <a:p>
            <a:r>
              <a:rPr lang="en-US" altLang="ko-KR"/>
              <a:t>Click to edit Master title style</a:t>
            </a:r>
            <a:endParaRPr lang="ko-KR" altLang="en-US" dirty="0"/>
          </a:p>
        </p:txBody>
      </p:sp>
      <p:sp>
        <p:nvSpPr>
          <p:cNvPr id="16" name="TextBox 15">
            <a:extLst>
              <a:ext uri="{FF2B5EF4-FFF2-40B4-BE49-F238E27FC236}">
                <a16:creationId xmlns:a16="http://schemas.microsoft.com/office/drawing/2014/main" id="{7E62E2D0-558A-446B-9DF3-EB66425EB480}"/>
              </a:ext>
            </a:extLst>
          </p:cNvPr>
          <p:cNvSpPr txBox="1"/>
          <p:nvPr userDrawn="1"/>
        </p:nvSpPr>
        <p:spPr>
          <a:xfrm>
            <a:off x="3294220" y="6652393"/>
            <a:ext cx="5599611" cy="261610"/>
          </a:xfrm>
          <a:prstGeom prst="rect">
            <a:avLst/>
          </a:prstGeom>
          <a:noFill/>
        </p:spPr>
        <p:txBody>
          <a:bodyPr wrap="none" rtlCol="0">
            <a:spAutoFit/>
          </a:bodyPr>
          <a:lstStyle/>
          <a:p>
            <a:pPr algn="ctr"/>
            <a:r>
              <a:rPr lang="en-US" sz="1100" dirty="0">
                <a:solidFill>
                  <a:schemeClr val="accent1"/>
                </a:solidFill>
                <a:effectLst>
                  <a:outerShdw blurRad="38100" dist="38100" dir="2700000" algn="tl">
                    <a:srgbClr val="000000">
                      <a:alpha val="43137"/>
                    </a:srgbClr>
                  </a:outerShdw>
                </a:effectLst>
              </a:rPr>
              <a:t>International Conference on Next-generation Convergence Technology (ICNCT2020)</a:t>
            </a:r>
          </a:p>
        </p:txBody>
      </p:sp>
      <p:grpSp>
        <p:nvGrpSpPr>
          <p:cNvPr id="18" name="Group 17">
            <a:extLst>
              <a:ext uri="{FF2B5EF4-FFF2-40B4-BE49-F238E27FC236}">
                <a16:creationId xmlns:a16="http://schemas.microsoft.com/office/drawing/2014/main" id="{01958BC5-CE4C-47F9-9805-9B869A919B33}"/>
              </a:ext>
            </a:extLst>
          </p:cNvPr>
          <p:cNvGrpSpPr/>
          <p:nvPr userDrawn="1"/>
        </p:nvGrpSpPr>
        <p:grpSpPr>
          <a:xfrm>
            <a:off x="113439" y="6292790"/>
            <a:ext cx="621437" cy="466078"/>
            <a:chOff x="76200" y="943022"/>
            <a:chExt cx="1978729" cy="1876378"/>
          </a:xfrm>
        </p:grpSpPr>
        <p:sp>
          <p:nvSpPr>
            <p:cNvPr id="23" name="Hexagon 22">
              <a:extLst>
                <a:ext uri="{FF2B5EF4-FFF2-40B4-BE49-F238E27FC236}">
                  <a16:creationId xmlns:a16="http://schemas.microsoft.com/office/drawing/2014/main" id="{0295E8D3-39B8-4DA2-8170-6A191AF40CF5}"/>
                </a:ext>
              </a:extLst>
            </p:cNvPr>
            <p:cNvSpPr/>
            <p:nvPr userDrawn="1"/>
          </p:nvSpPr>
          <p:spPr>
            <a:xfrm>
              <a:off x="76200" y="1435964"/>
              <a:ext cx="1066800" cy="914400"/>
            </a:xfrm>
            <a:prstGeom prst="hexagon">
              <a:avLst/>
            </a:prstGeom>
            <a:blipFill dpi="0" rotWithShape="1">
              <a:blip r:embed="rId1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4" name="Hexagon 23">
              <a:extLst>
                <a:ext uri="{FF2B5EF4-FFF2-40B4-BE49-F238E27FC236}">
                  <a16:creationId xmlns:a16="http://schemas.microsoft.com/office/drawing/2014/main" id="{806F8F5F-2470-4373-9515-6B146A9DFB67}"/>
                </a:ext>
              </a:extLst>
            </p:cNvPr>
            <p:cNvSpPr/>
            <p:nvPr userDrawn="1"/>
          </p:nvSpPr>
          <p:spPr>
            <a:xfrm>
              <a:off x="988127" y="943022"/>
              <a:ext cx="1066802" cy="914400"/>
            </a:xfrm>
            <a:prstGeom prst="hexagon">
              <a:avLst/>
            </a:prstGeom>
            <a:blipFill dpi="0" rotWithShape="1">
              <a:blip r:embed="rId1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5" name="Hexagon 24">
              <a:extLst>
                <a:ext uri="{FF2B5EF4-FFF2-40B4-BE49-F238E27FC236}">
                  <a16:creationId xmlns:a16="http://schemas.microsoft.com/office/drawing/2014/main" id="{C0A3EB51-3107-45E4-B5C9-D25E590F6796}"/>
                </a:ext>
              </a:extLst>
            </p:cNvPr>
            <p:cNvSpPr/>
            <p:nvPr userDrawn="1"/>
          </p:nvSpPr>
          <p:spPr>
            <a:xfrm>
              <a:off x="979249" y="1905000"/>
              <a:ext cx="1066798" cy="914400"/>
            </a:xfrm>
            <a:prstGeom prst="hexagon">
              <a:avLst/>
            </a:prstGeom>
            <a:blipFill dpi="0" rotWithShape="1">
              <a:blip r:embed="rId1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Tree>
    <p:extLst>
      <p:ext uri="{BB962C8B-B14F-4D97-AF65-F5344CB8AC3E}">
        <p14:creationId xmlns:p14="http://schemas.microsoft.com/office/powerpoint/2010/main" val="2316575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377" rtl="0" eaLnBrk="1" latinLnBrk="1" hangingPunct="1">
        <a:spcBef>
          <a:spcPct val="0"/>
        </a:spcBef>
        <a:buNone/>
        <a:defRPr lang="ko-KR" altLang="en-US" sz="3700" b="1" kern="1200" dirty="0">
          <a:solidFill>
            <a:schemeClr val="bg1"/>
          </a:solidFill>
          <a:effectLst>
            <a:outerShdw blurRad="50800" dist="38100" algn="l" rotWithShape="0">
              <a:prstClr val="black">
                <a:alpha val="40000"/>
              </a:prstClr>
            </a:outerShdw>
          </a:effectLst>
          <a:latin typeface="맑은 고딕" pitchFamily="50" charset="-127"/>
          <a:ea typeface="맑은 고딕" pitchFamily="50" charset="-127"/>
          <a:cs typeface="+mj-cs"/>
        </a:defRPr>
      </a:lvl1pPr>
    </p:titleStyle>
    <p:bodyStyle>
      <a:lvl1pPr marL="342891" indent="-342891" algn="l" defTabSz="914377" rtl="0" eaLnBrk="1" fontAlgn="base" latinLnBrk="1" hangingPunct="1">
        <a:spcBef>
          <a:spcPct val="20000"/>
        </a:spcBef>
        <a:spcAft>
          <a:spcPct val="5000"/>
        </a:spcAft>
        <a:buClr>
          <a:schemeClr val="tx2"/>
        </a:buClr>
        <a:buSzPct val="80000"/>
        <a:buFont typeface="Wingdings" panose="05000000000000000000" pitchFamily="2" charset="2"/>
        <a:buChar char="r"/>
        <a:defRPr lang="en-US" altLang="ko-KR" sz="2000" kern="1200" dirty="0" smtClean="0">
          <a:solidFill>
            <a:schemeClr val="tx1"/>
          </a:solidFill>
          <a:latin typeface="맑은 고딕" pitchFamily="50" charset="-127"/>
          <a:ea typeface="맑은 고딕" pitchFamily="50" charset="-127"/>
          <a:cs typeface="+mn-cs"/>
        </a:defRPr>
      </a:lvl1pPr>
      <a:lvl2pPr marL="742932" indent="-285744" algn="l" defTabSz="914377" rtl="0" eaLnBrk="1" fontAlgn="base" latinLnBrk="1" hangingPunct="1">
        <a:spcBef>
          <a:spcPct val="20000"/>
        </a:spcBef>
        <a:spcAft>
          <a:spcPct val="5000"/>
        </a:spcAft>
        <a:buClr>
          <a:schemeClr val="tx2"/>
        </a:buClr>
        <a:buSzPct val="70000"/>
        <a:buFont typeface="Wingdings" panose="05000000000000000000" pitchFamily="2" charset="2"/>
        <a:buChar char="p"/>
        <a:defRPr lang="en-US" altLang="ko-KR" sz="1800" kern="1200" dirty="0" smtClean="0">
          <a:solidFill>
            <a:schemeClr val="tx1"/>
          </a:solidFill>
          <a:latin typeface="맑은 고딕" pitchFamily="50" charset="-127"/>
          <a:ea typeface="맑은 고딕" pitchFamily="50" charset="-127"/>
          <a:cs typeface="+mn-cs"/>
        </a:defRPr>
      </a:lvl2pPr>
      <a:lvl3pPr marL="1142971" indent="-228594" algn="l" defTabSz="914377" rtl="0" eaLnBrk="1" fontAlgn="base" latinLnBrk="1" hangingPunct="1">
        <a:spcBef>
          <a:spcPct val="20000"/>
        </a:spcBef>
        <a:spcAft>
          <a:spcPct val="5000"/>
        </a:spcAft>
        <a:buClr>
          <a:schemeClr val="tx2"/>
        </a:buClr>
        <a:buSzPct val="60000"/>
        <a:buFont typeface="Wingdings 2" panose="05020102010507070707" pitchFamily="18" charset="2"/>
        <a:buChar char="À"/>
        <a:defRPr lang="en-US" altLang="ko-KR" sz="1800" kern="1200" dirty="0" smtClean="0">
          <a:solidFill>
            <a:schemeClr val="tx1"/>
          </a:solidFill>
          <a:latin typeface="맑은 고딕" pitchFamily="50" charset="-127"/>
          <a:ea typeface="맑은 고딕" pitchFamily="50" charset="-127"/>
          <a:cs typeface="+mn-cs"/>
        </a:defRPr>
      </a:lvl3pPr>
      <a:lvl4pPr marL="1600160" indent="-228594" algn="l" defTabSz="914377" rtl="0" eaLnBrk="1" fontAlgn="base" latinLnBrk="1" hangingPunct="1">
        <a:spcBef>
          <a:spcPct val="20000"/>
        </a:spcBef>
        <a:spcAft>
          <a:spcPct val="5000"/>
        </a:spcAft>
        <a:buClr>
          <a:schemeClr val="tx2"/>
        </a:buClr>
        <a:buSzPct val="50000"/>
        <a:buFont typeface="Wingdings" panose="05000000000000000000" pitchFamily="2" charset="2"/>
        <a:buChar char="¦"/>
        <a:defRPr lang="en-US" altLang="ko-KR" sz="1800" kern="1200" dirty="0" smtClean="0">
          <a:solidFill>
            <a:schemeClr val="tx1"/>
          </a:solidFill>
          <a:latin typeface="맑은 고딕" pitchFamily="50" charset="-127"/>
          <a:ea typeface="맑은 고딕" pitchFamily="50" charset="-127"/>
          <a:cs typeface="+mn-cs"/>
        </a:defRPr>
      </a:lvl4pPr>
      <a:lvl5pPr marL="2057349" indent="-228594" algn="l" defTabSz="914377" rtl="0" eaLnBrk="1" fontAlgn="base" latinLnBrk="1" hangingPunct="1">
        <a:spcBef>
          <a:spcPct val="20000"/>
        </a:spcBef>
        <a:spcAft>
          <a:spcPct val="5000"/>
        </a:spcAft>
        <a:buClr>
          <a:schemeClr val="tx2"/>
        </a:buClr>
        <a:buSzPct val="40000"/>
        <a:buFont typeface="Wingdings" panose="05000000000000000000" pitchFamily="2" charset="2"/>
        <a:buChar char="l"/>
        <a:defRPr lang="ko-KR" altLang="en-US" sz="1200" kern="1200" dirty="0" smtClean="0">
          <a:solidFill>
            <a:schemeClr val="tx1"/>
          </a:solidFill>
          <a:latin typeface="맑은 고딕" pitchFamily="50" charset="-127"/>
          <a:ea typeface="맑은 고딕" pitchFamily="50" charset="-127"/>
          <a:cs typeface="+mn-cs"/>
        </a:defRPr>
      </a:lvl5pPr>
      <a:lvl6pPr marL="2514537" indent="-228594" algn="l" defTabSz="91437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812802" y="1219203"/>
            <a:ext cx="10725151" cy="534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4099" name="Rectangle 3"/>
          <p:cNvSpPr>
            <a:spLocks noGrp="1" noChangeArrowheads="1"/>
          </p:cNvSpPr>
          <p:nvPr>
            <p:ph type="title"/>
          </p:nvPr>
        </p:nvSpPr>
        <p:spPr bwMode="auto">
          <a:xfrm>
            <a:off x="755651" y="174625"/>
            <a:ext cx="11379200" cy="914400"/>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p>
            <a:pPr lvl="0"/>
            <a:r>
              <a:rPr lang="en-US" altLang="ko-KR" dirty="0"/>
              <a:t>Click to </a:t>
            </a:r>
            <a:r>
              <a:rPr lang="en-US" altLang="ko-KR" dirty="0" err="1"/>
              <a:t>Maer</a:t>
            </a:r>
            <a:r>
              <a:rPr lang="en-US" altLang="ko-KR" dirty="0"/>
              <a:t> title style MP750</a:t>
            </a:r>
          </a:p>
        </p:txBody>
      </p:sp>
      <p:sp>
        <p:nvSpPr>
          <p:cNvPr id="1028" name="Line 28"/>
          <p:cNvSpPr>
            <a:spLocks noChangeShapeType="1"/>
          </p:cNvSpPr>
          <p:nvPr/>
        </p:nvSpPr>
        <p:spPr bwMode="auto">
          <a:xfrm>
            <a:off x="11976100" y="142878"/>
            <a:ext cx="0" cy="6323013"/>
          </a:xfrm>
          <a:prstGeom prst="line">
            <a:avLst/>
          </a:prstGeom>
          <a:noFill/>
          <a:ln w="63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29" name="Line 29"/>
          <p:cNvSpPr>
            <a:spLocks noChangeShapeType="1"/>
          </p:cNvSpPr>
          <p:nvPr/>
        </p:nvSpPr>
        <p:spPr bwMode="auto">
          <a:xfrm rot="-5400000">
            <a:off x="6145743" y="1183219"/>
            <a:ext cx="0" cy="11063817"/>
          </a:xfrm>
          <a:prstGeom prst="line">
            <a:avLst/>
          </a:prstGeom>
          <a:noFill/>
          <a:ln w="63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30" name="Line 30"/>
          <p:cNvSpPr>
            <a:spLocks noChangeShapeType="1"/>
          </p:cNvSpPr>
          <p:nvPr/>
        </p:nvSpPr>
        <p:spPr bwMode="auto">
          <a:xfrm>
            <a:off x="215900" y="142878"/>
            <a:ext cx="0" cy="6437313"/>
          </a:xfrm>
          <a:prstGeom prst="line">
            <a:avLst/>
          </a:prstGeom>
          <a:noFill/>
          <a:ln w="63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31" name="Line 31"/>
          <p:cNvSpPr>
            <a:spLocks noChangeShapeType="1"/>
          </p:cNvSpPr>
          <p:nvPr/>
        </p:nvSpPr>
        <p:spPr bwMode="auto">
          <a:xfrm rot="-5400000">
            <a:off x="6096000" y="-5737225"/>
            <a:ext cx="0" cy="11760200"/>
          </a:xfrm>
          <a:prstGeom prst="line">
            <a:avLst/>
          </a:prstGeom>
          <a:noFill/>
          <a:ln w="6350" cap="rnd">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1032" name="Picture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43784" y="6461125"/>
            <a:ext cx="44873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128" name="Rectangle 32"/>
          <p:cNvSpPr>
            <a:spLocks noGrp="1" noChangeArrowheads="1"/>
          </p:cNvSpPr>
          <p:nvPr>
            <p:ph type="sldNum" sz="quarter" idx="4"/>
          </p:nvPr>
        </p:nvSpPr>
        <p:spPr bwMode="auto">
          <a:xfrm>
            <a:off x="11650136" y="6470653"/>
            <a:ext cx="446617" cy="32067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1" hangingPunct="1">
              <a:defRPr sz="800">
                <a:latin typeface="Arial" charset="0"/>
                <a:ea typeface="굴림" pitchFamily="50" charset="-127"/>
              </a:defRPr>
            </a:lvl1pPr>
          </a:lstStyle>
          <a:p>
            <a:fld id="{EEA0C48B-4BF0-4ADB-AA4E-DE041C79B516}" type="slidenum">
              <a:rPr lang="en-US" smtClean="0"/>
              <a:t>‹#›</a:t>
            </a:fld>
            <a:endParaRPr lang="en-US"/>
          </a:p>
        </p:txBody>
      </p:sp>
      <p:pic>
        <p:nvPicPr>
          <p:cNvPr id="1034" name="Picture 11" descr="D:\네이트온받은파일\socd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619" y="6461125"/>
            <a:ext cx="81914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8562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fontAlgn="base" hangingPunct="1">
        <a:spcBef>
          <a:spcPct val="0"/>
        </a:spcBef>
        <a:spcAft>
          <a:spcPct val="0"/>
        </a:spcAft>
        <a:defRPr sz="3800" b="1">
          <a:solidFill>
            <a:schemeClr val="accent2"/>
          </a:solidFill>
          <a:effectLst>
            <a:outerShdw blurRad="38100" dist="38100" dir="2700000" algn="tl">
              <a:srgbClr val="C0C0C0"/>
            </a:outerShdw>
          </a:effectLst>
          <a:latin typeface="맑은 고딕" pitchFamily="50" charset="-127"/>
          <a:ea typeface="맑은 고딕" pitchFamily="50" charset="-127"/>
          <a:cs typeface="+mj-cs"/>
        </a:defRPr>
      </a:lvl1pPr>
      <a:lvl2pPr algn="l" rtl="0" eaLnBrk="1" fontAlgn="base" hangingPunct="1">
        <a:spcBef>
          <a:spcPct val="0"/>
        </a:spcBef>
        <a:spcAft>
          <a:spcPct val="0"/>
        </a:spcAft>
        <a:defRPr sz="3800" b="1">
          <a:solidFill>
            <a:schemeClr val="accent2"/>
          </a:solidFill>
          <a:effectLst>
            <a:outerShdw blurRad="38100" dist="38100" dir="2700000" algn="tl">
              <a:srgbClr val="C0C0C0"/>
            </a:outerShdw>
          </a:effectLst>
          <a:latin typeface="맑은 고딕" pitchFamily="50" charset="-127"/>
          <a:ea typeface="맑은 고딕" pitchFamily="50" charset="-127"/>
        </a:defRPr>
      </a:lvl2pPr>
      <a:lvl3pPr algn="l" rtl="0" eaLnBrk="1" fontAlgn="base" hangingPunct="1">
        <a:spcBef>
          <a:spcPct val="0"/>
        </a:spcBef>
        <a:spcAft>
          <a:spcPct val="0"/>
        </a:spcAft>
        <a:defRPr sz="3800" b="1">
          <a:solidFill>
            <a:schemeClr val="accent2"/>
          </a:solidFill>
          <a:effectLst>
            <a:outerShdw blurRad="38100" dist="38100" dir="2700000" algn="tl">
              <a:srgbClr val="C0C0C0"/>
            </a:outerShdw>
          </a:effectLst>
          <a:latin typeface="맑은 고딕" pitchFamily="50" charset="-127"/>
          <a:ea typeface="맑은 고딕" pitchFamily="50" charset="-127"/>
        </a:defRPr>
      </a:lvl3pPr>
      <a:lvl4pPr algn="l" rtl="0" eaLnBrk="1" fontAlgn="base" hangingPunct="1">
        <a:spcBef>
          <a:spcPct val="0"/>
        </a:spcBef>
        <a:spcAft>
          <a:spcPct val="0"/>
        </a:spcAft>
        <a:defRPr sz="3800" b="1">
          <a:solidFill>
            <a:schemeClr val="accent2"/>
          </a:solidFill>
          <a:effectLst>
            <a:outerShdw blurRad="38100" dist="38100" dir="2700000" algn="tl">
              <a:srgbClr val="C0C0C0"/>
            </a:outerShdw>
          </a:effectLst>
          <a:latin typeface="맑은 고딕" pitchFamily="50" charset="-127"/>
          <a:ea typeface="맑은 고딕" pitchFamily="50" charset="-127"/>
        </a:defRPr>
      </a:lvl4pPr>
      <a:lvl5pPr algn="l" rtl="0" eaLnBrk="1" fontAlgn="base" hangingPunct="1">
        <a:spcBef>
          <a:spcPct val="0"/>
        </a:spcBef>
        <a:spcAft>
          <a:spcPct val="0"/>
        </a:spcAft>
        <a:defRPr sz="3800" b="1">
          <a:solidFill>
            <a:schemeClr val="accent2"/>
          </a:solidFill>
          <a:effectLst>
            <a:outerShdw blurRad="38100" dist="38100" dir="2700000" algn="tl">
              <a:srgbClr val="C0C0C0"/>
            </a:outerShdw>
          </a:effectLst>
          <a:latin typeface="맑은 고딕" pitchFamily="50" charset="-127"/>
          <a:ea typeface="맑은 고딕" pitchFamily="50" charset="-127"/>
        </a:defRPr>
      </a:lvl5pPr>
      <a:lvl6pPr marL="457189" algn="l" rtl="0" eaLnBrk="1" fontAlgn="base" hangingPunct="1">
        <a:spcBef>
          <a:spcPct val="0"/>
        </a:spcBef>
        <a:spcAft>
          <a:spcPct val="0"/>
        </a:spcAft>
        <a:defRPr sz="3800" b="1">
          <a:solidFill>
            <a:schemeClr val="accent2"/>
          </a:solidFill>
          <a:effectLst>
            <a:outerShdw blurRad="38100" dist="38100" dir="2700000" algn="tl">
              <a:srgbClr val="C0C0C0"/>
            </a:outerShdw>
          </a:effectLst>
          <a:latin typeface="Tahoma" pitchFamily="34" charset="0"/>
          <a:ea typeface="휴먼모음T" pitchFamily="18" charset="-127"/>
        </a:defRPr>
      </a:lvl6pPr>
      <a:lvl7pPr marL="914377" algn="l" rtl="0" eaLnBrk="1" fontAlgn="base" hangingPunct="1">
        <a:spcBef>
          <a:spcPct val="0"/>
        </a:spcBef>
        <a:spcAft>
          <a:spcPct val="0"/>
        </a:spcAft>
        <a:defRPr sz="3800" b="1">
          <a:solidFill>
            <a:schemeClr val="accent2"/>
          </a:solidFill>
          <a:effectLst>
            <a:outerShdw blurRad="38100" dist="38100" dir="2700000" algn="tl">
              <a:srgbClr val="C0C0C0"/>
            </a:outerShdw>
          </a:effectLst>
          <a:latin typeface="Tahoma" pitchFamily="34" charset="0"/>
          <a:ea typeface="휴먼모음T" pitchFamily="18" charset="-127"/>
        </a:defRPr>
      </a:lvl7pPr>
      <a:lvl8pPr marL="1371566" algn="l" rtl="0" eaLnBrk="1" fontAlgn="base" hangingPunct="1">
        <a:spcBef>
          <a:spcPct val="0"/>
        </a:spcBef>
        <a:spcAft>
          <a:spcPct val="0"/>
        </a:spcAft>
        <a:defRPr sz="3800" b="1">
          <a:solidFill>
            <a:schemeClr val="accent2"/>
          </a:solidFill>
          <a:effectLst>
            <a:outerShdw blurRad="38100" dist="38100" dir="2700000" algn="tl">
              <a:srgbClr val="C0C0C0"/>
            </a:outerShdw>
          </a:effectLst>
          <a:latin typeface="Tahoma" pitchFamily="34" charset="0"/>
          <a:ea typeface="휴먼모음T" pitchFamily="18" charset="-127"/>
        </a:defRPr>
      </a:lvl8pPr>
      <a:lvl9pPr marL="1828754" algn="l" rtl="0" eaLnBrk="1" fontAlgn="base" hangingPunct="1">
        <a:spcBef>
          <a:spcPct val="0"/>
        </a:spcBef>
        <a:spcAft>
          <a:spcPct val="0"/>
        </a:spcAft>
        <a:defRPr sz="3800" b="1">
          <a:solidFill>
            <a:schemeClr val="accent2"/>
          </a:solidFill>
          <a:effectLst>
            <a:outerShdw blurRad="38100" dist="38100" dir="2700000" algn="tl">
              <a:srgbClr val="C0C0C0"/>
            </a:outerShdw>
          </a:effectLst>
          <a:latin typeface="Tahoma" pitchFamily="34" charset="0"/>
          <a:ea typeface="휴먼모음T" pitchFamily="18" charset="-127"/>
        </a:defRPr>
      </a:lvl9pPr>
    </p:titleStyle>
    <p:bodyStyle>
      <a:lvl1pPr marL="288918" indent="-288918" algn="l" rtl="0" eaLnBrk="1" fontAlgn="base" hangingPunct="1">
        <a:spcBef>
          <a:spcPct val="15000"/>
        </a:spcBef>
        <a:spcAft>
          <a:spcPct val="5000"/>
        </a:spcAft>
        <a:buClr>
          <a:srgbClr val="7182B3"/>
        </a:buClr>
        <a:buSzPct val="80000"/>
        <a:buFont typeface="Wingdings" pitchFamily="2" charset="2"/>
        <a:buChar char="q"/>
        <a:defRPr sz="2200">
          <a:solidFill>
            <a:schemeClr val="tx1"/>
          </a:solidFill>
          <a:latin typeface="맑은 고딕" pitchFamily="50" charset="-127"/>
          <a:ea typeface="맑은 고딕" pitchFamily="50" charset="-127"/>
          <a:cs typeface="+mn-cs"/>
        </a:defRPr>
      </a:lvl1pPr>
      <a:lvl2pPr marL="703245" indent="-198434" algn="l" rtl="0" eaLnBrk="1" fontAlgn="base" hangingPunct="1">
        <a:spcBef>
          <a:spcPct val="5000"/>
        </a:spcBef>
        <a:spcAft>
          <a:spcPct val="5000"/>
        </a:spcAft>
        <a:buClr>
          <a:srgbClr val="7182B3"/>
        </a:buClr>
        <a:buSzPct val="110000"/>
        <a:buFont typeface="Wingdings" pitchFamily="2" charset="2"/>
        <a:buChar char="§"/>
        <a:defRPr sz="2000">
          <a:solidFill>
            <a:srgbClr val="333333"/>
          </a:solidFill>
          <a:latin typeface="맑은 고딕" pitchFamily="50" charset="-127"/>
          <a:ea typeface="맑은 고딕" pitchFamily="50" charset="-127"/>
        </a:defRPr>
      </a:lvl2pPr>
      <a:lvl3pPr marL="1133446" indent="-179384" algn="l" rtl="0" eaLnBrk="1" fontAlgn="base" hangingPunct="1">
        <a:spcBef>
          <a:spcPct val="5000"/>
        </a:spcBef>
        <a:spcAft>
          <a:spcPct val="5000"/>
        </a:spcAft>
        <a:buClr>
          <a:srgbClr val="7182B3"/>
        </a:buClr>
        <a:buSzPct val="90000"/>
        <a:buFont typeface="Wingdings" pitchFamily="2" charset="2"/>
        <a:buChar char="w"/>
        <a:defRPr sz="2000">
          <a:solidFill>
            <a:srgbClr val="333333"/>
          </a:solidFill>
          <a:latin typeface="맑은 고딕" pitchFamily="50" charset="-127"/>
          <a:ea typeface="맑은 고딕" pitchFamily="50" charset="-127"/>
        </a:defRPr>
      </a:lvl3pPr>
      <a:lvl4pPr marL="1508088" indent="-155571" algn="l" rtl="0" eaLnBrk="1" fontAlgn="base" hangingPunct="1">
        <a:spcBef>
          <a:spcPct val="5000"/>
        </a:spcBef>
        <a:spcAft>
          <a:spcPct val="5000"/>
        </a:spcAft>
        <a:buClr>
          <a:srgbClr val="7182B3"/>
        </a:buClr>
        <a:buFont typeface="Wingdings 2" pitchFamily="18" charset="2"/>
        <a:buChar char=""/>
        <a:defRPr sz="2000">
          <a:solidFill>
            <a:srgbClr val="333333"/>
          </a:solidFill>
          <a:latin typeface="맑은 고딕" pitchFamily="50" charset="-127"/>
          <a:ea typeface="맑은 고딕" pitchFamily="50" charset="-127"/>
        </a:defRPr>
      </a:lvl4pPr>
      <a:lvl5pPr marL="2012900" indent="-168270" algn="l" rtl="0" eaLnBrk="1" fontAlgn="base" hangingPunct="1">
        <a:spcBef>
          <a:spcPct val="5000"/>
        </a:spcBef>
        <a:spcAft>
          <a:spcPct val="5000"/>
        </a:spcAft>
        <a:buClr>
          <a:schemeClr val="bg2"/>
        </a:buClr>
        <a:buSzPct val="80000"/>
        <a:buFont typeface="Wingdings" pitchFamily="2" charset="2"/>
        <a:buChar char="ú"/>
        <a:defRPr sz="600">
          <a:solidFill>
            <a:srgbClr val="150E74"/>
          </a:solidFill>
          <a:latin typeface="맑은 고딕" pitchFamily="50" charset="-127"/>
          <a:ea typeface="맑은 고딕" pitchFamily="50" charset="-127"/>
        </a:defRPr>
      </a:lvl5pPr>
      <a:lvl6pPr marL="2470089" indent="-168270" algn="l" rtl="0" eaLnBrk="1" fontAlgn="base" hangingPunct="1">
        <a:spcBef>
          <a:spcPct val="5000"/>
        </a:spcBef>
        <a:spcAft>
          <a:spcPct val="5000"/>
        </a:spcAft>
        <a:buClr>
          <a:schemeClr val="bg2"/>
        </a:buClr>
        <a:buSzPct val="80000"/>
        <a:buFont typeface="Wingdings" pitchFamily="2" charset="2"/>
        <a:buChar char="ú"/>
        <a:defRPr sz="600">
          <a:solidFill>
            <a:srgbClr val="150E74"/>
          </a:solidFill>
          <a:latin typeface="+mn-lt"/>
          <a:ea typeface="+mn-ea"/>
        </a:defRPr>
      </a:lvl6pPr>
      <a:lvl7pPr marL="2927277" indent="-168270" algn="l" rtl="0" eaLnBrk="1" fontAlgn="base" hangingPunct="1">
        <a:spcBef>
          <a:spcPct val="5000"/>
        </a:spcBef>
        <a:spcAft>
          <a:spcPct val="5000"/>
        </a:spcAft>
        <a:buClr>
          <a:schemeClr val="bg2"/>
        </a:buClr>
        <a:buSzPct val="80000"/>
        <a:buFont typeface="Wingdings" pitchFamily="2" charset="2"/>
        <a:buChar char="ú"/>
        <a:defRPr sz="600">
          <a:solidFill>
            <a:srgbClr val="150E74"/>
          </a:solidFill>
          <a:latin typeface="+mn-lt"/>
          <a:ea typeface="+mn-ea"/>
        </a:defRPr>
      </a:lvl7pPr>
      <a:lvl8pPr marL="3384466" indent="-168270" algn="l" rtl="0" eaLnBrk="1" fontAlgn="base" hangingPunct="1">
        <a:spcBef>
          <a:spcPct val="5000"/>
        </a:spcBef>
        <a:spcAft>
          <a:spcPct val="5000"/>
        </a:spcAft>
        <a:buClr>
          <a:schemeClr val="bg2"/>
        </a:buClr>
        <a:buSzPct val="80000"/>
        <a:buFont typeface="Wingdings" pitchFamily="2" charset="2"/>
        <a:buChar char="ú"/>
        <a:defRPr sz="600">
          <a:solidFill>
            <a:srgbClr val="150E74"/>
          </a:solidFill>
          <a:latin typeface="+mn-lt"/>
          <a:ea typeface="+mn-ea"/>
        </a:defRPr>
      </a:lvl8pPr>
      <a:lvl9pPr marL="3841655" indent="-168270" algn="l" rtl="0" eaLnBrk="1" fontAlgn="base" hangingPunct="1">
        <a:spcBef>
          <a:spcPct val="5000"/>
        </a:spcBef>
        <a:spcAft>
          <a:spcPct val="5000"/>
        </a:spcAft>
        <a:buClr>
          <a:schemeClr val="bg2"/>
        </a:buClr>
        <a:buSzPct val="80000"/>
        <a:buFont typeface="Wingdings" pitchFamily="2" charset="2"/>
        <a:buChar char="ú"/>
        <a:defRPr sz="600">
          <a:solidFill>
            <a:srgbClr val="150E74"/>
          </a:solidFill>
          <a:latin typeface="+mn-lt"/>
          <a:ea typeface="+mn-ea"/>
        </a:defRPr>
      </a:lvl9pPr>
    </p:bodyStyle>
    <p:otherStyle>
      <a:defPPr>
        <a:defRPr lang="ko-KR"/>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431" y="1455938"/>
            <a:ext cx="11789546" cy="3333468"/>
          </a:xfrm>
        </p:spPr>
        <p:txBody>
          <a:bodyPr/>
          <a:lstStyle/>
          <a:p>
            <a:pPr latinLnBrk="0"/>
            <a:r>
              <a:rPr lang="en-US" sz="4000" dirty="0" err="1"/>
              <a:t>Gemmini</a:t>
            </a:r>
            <a:r>
              <a:rPr lang="en-US" sz="4000" dirty="0"/>
              <a:t> Exploration Files</a:t>
            </a:r>
          </a:p>
        </p:txBody>
      </p:sp>
      <p:sp>
        <p:nvSpPr>
          <p:cNvPr id="3" name="TextBox 2">
            <a:extLst>
              <a:ext uri="{FF2B5EF4-FFF2-40B4-BE49-F238E27FC236}">
                <a16:creationId xmlns:a16="http://schemas.microsoft.com/office/drawing/2014/main" id="{F1773B42-0990-43C3-B5F2-265602E005E0}"/>
              </a:ext>
            </a:extLst>
          </p:cNvPr>
          <p:cNvSpPr txBox="1"/>
          <p:nvPr/>
        </p:nvSpPr>
        <p:spPr>
          <a:xfrm>
            <a:off x="10884309" y="0"/>
            <a:ext cx="1380506" cy="369332"/>
          </a:xfrm>
          <a:prstGeom prst="rect">
            <a:avLst/>
          </a:prstGeom>
          <a:noFill/>
        </p:spPr>
        <p:txBody>
          <a:bodyPr wrap="none" rtlCol="0">
            <a:spAutoFit/>
          </a:bodyPr>
          <a:lstStyle/>
          <a:p>
            <a:r>
              <a:rPr lang="en-US" altLang="ko-KR" dirty="0"/>
              <a:t>21/09/2022</a:t>
            </a:r>
            <a:endParaRPr lang="ko-KR" altLang="en-US" dirty="0"/>
          </a:p>
        </p:txBody>
      </p:sp>
    </p:spTree>
    <p:extLst>
      <p:ext uri="{BB962C8B-B14F-4D97-AF65-F5344CB8AC3E}">
        <p14:creationId xmlns:p14="http://schemas.microsoft.com/office/powerpoint/2010/main" val="1788181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B64461-AE29-480E-8BA4-E4A2B61853DE}"/>
              </a:ext>
            </a:extLst>
          </p:cNvPr>
          <p:cNvSpPr>
            <a:spLocks noGrp="1"/>
          </p:cNvSpPr>
          <p:nvPr>
            <p:ph idx="1"/>
          </p:nvPr>
        </p:nvSpPr>
        <p:spPr>
          <a:xfrm>
            <a:off x="607624" y="990600"/>
            <a:ext cx="4593026" cy="5334000"/>
          </a:xfrm>
        </p:spPr>
        <p:txBody>
          <a:bodyPr/>
          <a:lstStyle/>
          <a:p>
            <a:r>
              <a:rPr lang="en-US" altLang="ko-KR" dirty="0"/>
              <a:t>Each Rocket core is grouped with: </a:t>
            </a:r>
          </a:p>
          <a:p>
            <a:pPr lvl="1"/>
            <a:r>
              <a:rPr lang="en-US" altLang="ko-KR" dirty="0"/>
              <a:t>A page-table walker</a:t>
            </a:r>
          </a:p>
          <a:p>
            <a:pPr lvl="1"/>
            <a:r>
              <a:rPr lang="en-US" altLang="ko-KR" dirty="0"/>
              <a:t>L1 instruction cache</a:t>
            </a:r>
          </a:p>
          <a:p>
            <a:pPr lvl="1"/>
            <a:r>
              <a:rPr lang="en-US" altLang="ko-KR" dirty="0"/>
              <a:t>L1 data cache</a:t>
            </a:r>
          </a:p>
          <a:p>
            <a:endParaRPr lang="en-US" altLang="ko-KR" dirty="0"/>
          </a:p>
          <a:p>
            <a:r>
              <a:rPr lang="en-US" altLang="ko-KR" dirty="0"/>
              <a:t>The Rocket core</a:t>
            </a:r>
          </a:p>
          <a:p>
            <a:pPr lvl="1"/>
            <a:r>
              <a:rPr lang="en-US" altLang="ko-KR" dirty="0"/>
              <a:t>First open-source RISC-V CPU</a:t>
            </a:r>
          </a:p>
          <a:p>
            <a:pPr lvl="1"/>
            <a:r>
              <a:rPr lang="en-US" altLang="ko-KR" dirty="0"/>
              <a:t>In order, single issue RV64GC core</a:t>
            </a:r>
          </a:p>
          <a:p>
            <a:pPr lvl="1"/>
            <a:r>
              <a:rPr lang="en-US" altLang="ko-KR" dirty="0"/>
              <a:t>64-bit 5-stage single-issue in-order pipeline</a:t>
            </a:r>
          </a:p>
          <a:p>
            <a:pPr lvl="1"/>
            <a:r>
              <a:rPr lang="en-US" altLang="ko-KR" dirty="0"/>
              <a:t>Design minimizes impact of long clock-to-output delays of compiler-generated RAMs</a:t>
            </a:r>
          </a:p>
          <a:p>
            <a:endParaRPr lang="ko-KR" altLang="en-US" dirty="0"/>
          </a:p>
        </p:txBody>
      </p:sp>
      <p:sp>
        <p:nvSpPr>
          <p:cNvPr id="3" name="Slide Number Placeholder 2">
            <a:extLst>
              <a:ext uri="{FF2B5EF4-FFF2-40B4-BE49-F238E27FC236}">
                <a16:creationId xmlns:a16="http://schemas.microsoft.com/office/drawing/2014/main" id="{7D02B374-6007-4ADF-A647-493B42879D8F}"/>
              </a:ext>
            </a:extLst>
          </p:cNvPr>
          <p:cNvSpPr>
            <a:spLocks noGrp="1"/>
          </p:cNvSpPr>
          <p:nvPr>
            <p:ph type="sldNum" sz="quarter" idx="12"/>
          </p:nvPr>
        </p:nvSpPr>
        <p:spPr/>
        <p:txBody>
          <a:bodyPr/>
          <a:lstStyle/>
          <a:p>
            <a:fld id="{436DCDFF-1B32-486D-8FC6-0CE2BE63C02C}" type="slidenum">
              <a:rPr lang="en-US" smtClean="0"/>
              <a:t>10</a:t>
            </a:fld>
            <a:endParaRPr lang="en-US"/>
          </a:p>
        </p:txBody>
      </p:sp>
      <p:sp>
        <p:nvSpPr>
          <p:cNvPr id="4" name="Title 3">
            <a:extLst>
              <a:ext uri="{FF2B5EF4-FFF2-40B4-BE49-F238E27FC236}">
                <a16:creationId xmlns:a16="http://schemas.microsoft.com/office/drawing/2014/main" id="{F9549611-C85E-4A80-8394-C17AC370B584}"/>
              </a:ext>
            </a:extLst>
          </p:cNvPr>
          <p:cNvSpPr>
            <a:spLocks noGrp="1"/>
          </p:cNvSpPr>
          <p:nvPr>
            <p:ph type="title"/>
          </p:nvPr>
        </p:nvSpPr>
        <p:spPr/>
        <p:txBody>
          <a:bodyPr/>
          <a:lstStyle/>
          <a:p>
            <a:r>
              <a:rPr lang="en-US" altLang="ko-KR" dirty="0"/>
              <a:t>Rocket Core</a:t>
            </a:r>
            <a:endParaRPr lang="ko-KR" altLang="en-US" dirty="0"/>
          </a:p>
        </p:txBody>
      </p:sp>
      <p:pic>
        <p:nvPicPr>
          <p:cNvPr id="6" name="Picture 5">
            <a:extLst>
              <a:ext uri="{FF2B5EF4-FFF2-40B4-BE49-F238E27FC236}">
                <a16:creationId xmlns:a16="http://schemas.microsoft.com/office/drawing/2014/main" id="{0D7893E0-26F2-40B4-97BB-C9A74BF4B9AD}"/>
              </a:ext>
            </a:extLst>
          </p:cNvPr>
          <p:cNvPicPr>
            <a:picLocks noChangeAspect="1"/>
          </p:cNvPicPr>
          <p:nvPr/>
        </p:nvPicPr>
        <p:blipFill>
          <a:blip r:embed="rId2"/>
          <a:stretch>
            <a:fillRect/>
          </a:stretch>
        </p:blipFill>
        <p:spPr>
          <a:xfrm>
            <a:off x="5006424" y="1113073"/>
            <a:ext cx="6846401" cy="4822354"/>
          </a:xfrm>
          <a:prstGeom prst="rect">
            <a:avLst/>
          </a:prstGeom>
        </p:spPr>
      </p:pic>
    </p:spTree>
    <p:extLst>
      <p:ext uri="{BB962C8B-B14F-4D97-AF65-F5344CB8AC3E}">
        <p14:creationId xmlns:p14="http://schemas.microsoft.com/office/powerpoint/2010/main" val="975558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20FEE7-6358-4818-84A3-9E8DF2C13850}"/>
              </a:ext>
            </a:extLst>
          </p:cNvPr>
          <p:cNvSpPr>
            <a:spLocks noGrp="1"/>
          </p:cNvSpPr>
          <p:nvPr>
            <p:ph idx="1"/>
          </p:nvPr>
        </p:nvSpPr>
        <p:spPr/>
        <p:txBody>
          <a:bodyPr/>
          <a:lstStyle/>
          <a:p>
            <a:r>
              <a:rPr lang="en-US" altLang="ko-KR" dirty="0"/>
              <a:t>The core of the </a:t>
            </a:r>
            <a:r>
              <a:rPr lang="en-US" altLang="ko-KR" dirty="0" err="1"/>
              <a:t>Gemmini</a:t>
            </a:r>
            <a:r>
              <a:rPr lang="en-US" altLang="ko-KR" dirty="0"/>
              <a:t> accelerator is a circuit composed of a Systolic Array that performs matrix multiplication, and is also a part of the </a:t>
            </a:r>
            <a:r>
              <a:rPr lang="en-US" altLang="ko-KR" dirty="0" err="1"/>
              <a:t>Chipyard</a:t>
            </a:r>
            <a:r>
              <a:rPr lang="en-US" altLang="ko-KR" dirty="0"/>
              <a:t> ecosystem</a:t>
            </a:r>
          </a:p>
          <a:p>
            <a:r>
              <a:rPr lang="en-US" altLang="ko-KR" dirty="0" err="1"/>
              <a:t>Gemmini</a:t>
            </a:r>
            <a:r>
              <a:rPr lang="en-US" altLang="ko-KR" dirty="0"/>
              <a:t> is implemented through the Chisel HDL </a:t>
            </a:r>
          </a:p>
          <a:p>
            <a:r>
              <a:rPr lang="en-US" altLang="ko-KR" dirty="0"/>
              <a:t>The circuit can realize the acceleration of matrix multiplication, convolution operation and other operations that require a lot of CPU resources in the form of data flow</a:t>
            </a:r>
          </a:p>
          <a:p>
            <a:r>
              <a:rPr lang="en-US" altLang="ko-KR" dirty="0"/>
              <a:t>Currently, the data flow methods supported by </a:t>
            </a:r>
            <a:r>
              <a:rPr lang="en-US" altLang="ko-KR" dirty="0" err="1"/>
              <a:t>Gemmini</a:t>
            </a:r>
            <a:r>
              <a:rPr lang="en-US" altLang="ko-KR" dirty="0"/>
              <a:t> include Weight Stationary (WS) and Output Stationary (OS)</a:t>
            </a:r>
            <a:endParaRPr lang="ko-KR" altLang="en-US" dirty="0"/>
          </a:p>
        </p:txBody>
      </p:sp>
      <p:sp>
        <p:nvSpPr>
          <p:cNvPr id="3" name="Slide Number Placeholder 2">
            <a:extLst>
              <a:ext uri="{FF2B5EF4-FFF2-40B4-BE49-F238E27FC236}">
                <a16:creationId xmlns:a16="http://schemas.microsoft.com/office/drawing/2014/main" id="{546B83ED-CCC1-4BFF-A0AD-C02B4BE96665}"/>
              </a:ext>
            </a:extLst>
          </p:cNvPr>
          <p:cNvSpPr>
            <a:spLocks noGrp="1"/>
          </p:cNvSpPr>
          <p:nvPr>
            <p:ph type="sldNum" sz="quarter" idx="12"/>
          </p:nvPr>
        </p:nvSpPr>
        <p:spPr/>
        <p:txBody>
          <a:bodyPr/>
          <a:lstStyle/>
          <a:p>
            <a:fld id="{436DCDFF-1B32-486D-8FC6-0CE2BE63C02C}" type="slidenum">
              <a:rPr lang="en-US" smtClean="0"/>
              <a:t>11</a:t>
            </a:fld>
            <a:endParaRPr lang="en-US"/>
          </a:p>
        </p:txBody>
      </p:sp>
      <p:sp>
        <p:nvSpPr>
          <p:cNvPr id="4" name="Title 3">
            <a:extLst>
              <a:ext uri="{FF2B5EF4-FFF2-40B4-BE49-F238E27FC236}">
                <a16:creationId xmlns:a16="http://schemas.microsoft.com/office/drawing/2014/main" id="{2F94A623-33FD-4B51-96E1-0843D047B2B7}"/>
              </a:ext>
            </a:extLst>
          </p:cNvPr>
          <p:cNvSpPr>
            <a:spLocks noGrp="1"/>
          </p:cNvSpPr>
          <p:nvPr>
            <p:ph type="title"/>
          </p:nvPr>
        </p:nvSpPr>
        <p:spPr/>
        <p:txBody>
          <a:bodyPr/>
          <a:lstStyle/>
          <a:p>
            <a:r>
              <a:rPr lang="en-US" altLang="ko-KR" dirty="0" err="1"/>
              <a:t>Gemmini</a:t>
            </a:r>
            <a:r>
              <a:rPr lang="en-US" altLang="ko-KR" dirty="0"/>
              <a:t> Framework Analysis</a:t>
            </a:r>
            <a:endParaRPr lang="ko-KR" altLang="en-US" dirty="0"/>
          </a:p>
        </p:txBody>
      </p:sp>
      <p:pic>
        <p:nvPicPr>
          <p:cNvPr id="6" name="Picture 5">
            <a:extLst>
              <a:ext uri="{FF2B5EF4-FFF2-40B4-BE49-F238E27FC236}">
                <a16:creationId xmlns:a16="http://schemas.microsoft.com/office/drawing/2014/main" id="{A172B15E-E046-4408-96AC-2848C777A056}"/>
              </a:ext>
            </a:extLst>
          </p:cNvPr>
          <p:cNvPicPr>
            <a:picLocks noChangeAspect="1"/>
          </p:cNvPicPr>
          <p:nvPr/>
        </p:nvPicPr>
        <p:blipFill>
          <a:blip r:embed="rId2"/>
          <a:stretch>
            <a:fillRect/>
          </a:stretch>
        </p:blipFill>
        <p:spPr>
          <a:xfrm>
            <a:off x="4707118" y="3094351"/>
            <a:ext cx="6359163" cy="3475263"/>
          </a:xfrm>
          <a:prstGeom prst="rect">
            <a:avLst/>
          </a:prstGeom>
        </p:spPr>
      </p:pic>
    </p:spTree>
    <p:extLst>
      <p:ext uri="{BB962C8B-B14F-4D97-AF65-F5344CB8AC3E}">
        <p14:creationId xmlns:p14="http://schemas.microsoft.com/office/powerpoint/2010/main" val="2703981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20FEE7-6358-4818-84A3-9E8DF2C13850}"/>
              </a:ext>
            </a:extLst>
          </p:cNvPr>
          <p:cNvSpPr>
            <a:spLocks noGrp="1"/>
          </p:cNvSpPr>
          <p:nvPr>
            <p:ph idx="1"/>
          </p:nvPr>
        </p:nvSpPr>
        <p:spPr/>
        <p:txBody>
          <a:bodyPr/>
          <a:lstStyle/>
          <a:p>
            <a:r>
              <a:rPr lang="en-US" altLang="ko-KR" dirty="0" err="1"/>
              <a:t>Gemmini</a:t>
            </a:r>
            <a:r>
              <a:rPr lang="en-US" altLang="ko-KR" dirty="0"/>
              <a:t> is a Rocket Custom Coprocessor Interface (</a:t>
            </a:r>
            <a:r>
              <a:rPr lang="en-US" altLang="ko-KR" dirty="0" err="1"/>
              <a:t>RoCC</a:t>
            </a:r>
            <a:r>
              <a:rPr lang="en-US" altLang="ko-KR" dirty="0"/>
              <a:t>) accelerator using RISC-V custom instructions</a:t>
            </a:r>
          </a:p>
          <a:p>
            <a:pPr lvl="1"/>
            <a:r>
              <a:rPr lang="en-US" altLang="ko-KR" dirty="0"/>
              <a:t>Using Rocket or BOOM core, the </a:t>
            </a:r>
            <a:r>
              <a:rPr lang="en-US" altLang="ko-KR" dirty="0" err="1"/>
              <a:t>RoCC</a:t>
            </a:r>
            <a:r>
              <a:rPr lang="en-US" altLang="ko-KR" dirty="0"/>
              <a:t> interface issue instruction to and from </a:t>
            </a:r>
            <a:r>
              <a:rPr lang="en-US" altLang="ko-KR" dirty="0" err="1"/>
              <a:t>Gemmini</a:t>
            </a:r>
            <a:r>
              <a:rPr lang="en-US" altLang="ko-KR" dirty="0"/>
              <a:t> </a:t>
            </a:r>
          </a:p>
          <a:p>
            <a:r>
              <a:rPr lang="en-US" altLang="ko-KR" dirty="0"/>
              <a:t>A Direct Memory Access (DMA) controller to move the data to and from </a:t>
            </a:r>
            <a:r>
              <a:rPr lang="en-US" altLang="ko-KR" dirty="0" err="1"/>
              <a:t>Gemmini</a:t>
            </a:r>
            <a:endParaRPr lang="en-US" altLang="ko-KR" dirty="0"/>
          </a:p>
          <a:p>
            <a:r>
              <a:rPr lang="en-US" altLang="ko-KR" dirty="0" err="1"/>
              <a:t>Gemmini</a:t>
            </a:r>
            <a:r>
              <a:rPr lang="en-US" altLang="ko-KR" dirty="0"/>
              <a:t> hardware supports: DMA Controller, Scratchpad, Activation Function Unit, Scaling Function Unit, Transposer, Systolic Array etc.</a:t>
            </a:r>
            <a:endParaRPr lang="ko-KR" altLang="en-US" dirty="0"/>
          </a:p>
        </p:txBody>
      </p:sp>
      <p:sp>
        <p:nvSpPr>
          <p:cNvPr id="3" name="Slide Number Placeholder 2">
            <a:extLst>
              <a:ext uri="{FF2B5EF4-FFF2-40B4-BE49-F238E27FC236}">
                <a16:creationId xmlns:a16="http://schemas.microsoft.com/office/drawing/2014/main" id="{546B83ED-CCC1-4BFF-A0AD-C02B4BE96665}"/>
              </a:ext>
            </a:extLst>
          </p:cNvPr>
          <p:cNvSpPr>
            <a:spLocks noGrp="1"/>
          </p:cNvSpPr>
          <p:nvPr>
            <p:ph type="sldNum" sz="quarter" idx="12"/>
          </p:nvPr>
        </p:nvSpPr>
        <p:spPr/>
        <p:txBody>
          <a:bodyPr/>
          <a:lstStyle/>
          <a:p>
            <a:fld id="{436DCDFF-1B32-486D-8FC6-0CE2BE63C02C}" type="slidenum">
              <a:rPr lang="en-US" smtClean="0"/>
              <a:t>12</a:t>
            </a:fld>
            <a:endParaRPr lang="en-US"/>
          </a:p>
        </p:txBody>
      </p:sp>
      <p:sp>
        <p:nvSpPr>
          <p:cNvPr id="4" name="Title 3">
            <a:extLst>
              <a:ext uri="{FF2B5EF4-FFF2-40B4-BE49-F238E27FC236}">
                <a16:creationId xmlns:a16="http://schemas.microsoft.com/office/drawing/2014/main" id="{2F94A623-33FD-4B51-96E1-0843D047B2B7}"/>
              </a:ext>
            </a:extLst>
          </p:cNvPr>
          <p:cNvSpPr>
            <a:spLocks noGrp="1"/>
          </p:cNvSpPr>
          <p:nvPr>
            <p:ph type="title"/>
          </p:nvPr>
        </p:nvSpPr>
        <p:spPr/>
        <p:txBody>
          <a:bodyPr/>
          <a:lstStyle/>
          <a:p>
            <a:r>
              <a:rPr lang="en-US" altLang="ko-KR" dirty="0" err="1"/>
              <a:t>Gemmini</a:t>
            </a:r>
            <a:r>
              <a:rPr lang="en-US" altLang="ko-KR" dirty="0"/>
              <a:t> Framework Analysis</a:t>
            </a:r>
            <a:endParaRPr lang="ko-KR" altLang="en-US" dirty="0"/>
          </a:p>
        </p:txBody>
      </p:sp>
      <p:pic>
        <p:nvPicPr>
          <p:cNvPr id="6" name="Picture 5">
            <a:extLst>
              <a:ext uri="{FF2B5EF4-FFF2-40B4-BE49-F238E27FC236}">
                <a16:creationId xmlns:a16="http://schemas.microsoft.com/office/drawing/2014/main" id="{A172B15E-E046-4408-96AC-2848C777A056}"/>
              </a:ext>
            </a:extLst>
          </p:cNvPr>
          <p:cNvPicPr>
            <a:picLocks noChangeAspect="1"/>
          </p:cNvPicPr>
          <p:nvPr/>
        </p:nvPicPr>
        <p:blipFill>
          <a:blip r:embed="rId2"/>
          <a:stretch>
            <a:fillRect/>
          </a:stretch>
        </p:blipFill>
        <p:spPr>
          <a:xfrm>
            <a:off x="2914442" y="3075301"/>
            <a:ext cx="6359163" cy="3475263"/>
          </a:xfrm>
          <a:prstGeom prst="rect">
            <a:avLst/>
          </a:prstGeom>
        </p:spPr>
      </p:pic>
    </p:spTree>
    <p:extLst>
      <p:ext uri="{BB962C8B-B14F-4D97-AF65-F5344CB8AC3E}">
        <p14:creationId xmlns:p14="http://schemas.microsoft.com/office/powerpoint/2010/main" val="3051645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857B12-2729-40E0-9646-01138348474E}"/>
              </a:ext>
            </a:extLst>
          </p:cNvPr>
          <p:cNvSpPr>
            <a:spLocks noGrp="1"/>
          </p:cNvSpPr>
          <p:nvPr>
            <p:ph idx="1"/>
          </p:nvPr>
        </p:nvSpPr>
        <p:spPr/>
        <p:txBody>
          <a:bodyPr/>
          <a:lstStyle/>
          <a:p>
            <a:r>
              <a:rPr lang="en-US" altLang="ko-KR" dirty="0"/>
              <a:t>Run the steps to install </a:t>
            </a:r>
            <a:r>
              <a:rPr lang="en-US" altLang="ko-KR" dirty="0" err="1"/>
              <a:t>Chipyard</a:t>
            </a:r>
            <a:r>
              <a:rPr lang="en-US" altLang="ko-KR" dirty="0"/>
              <a:t> and </a:t>
            </a:r>
            <a:r>
              <a:rPr lang="en-US" altLang="ko-KR" dirty="0" err="1"/>
              <a:t>Gemmini</a:t>
            </a:r>
            <a:r>
              <a:rPr lang="en-US" altLang="ko-KR" dirty="0"/>
              <a:t> tools</a:t>
            </a:r>
          </a:p>
          <a:p>
            <a:pPr lvl="1"/>
            <a:r>
              <a:rPr lang="en-US" altLang="ko-KR" dirty="0"/>
              <a:t>$ git clone https://github.com/ucb-bar/chipyard.git</a:t>
            </a:r>
          </a:p>
          <a:p>
            <a:pPr lvl="1"/>
            <a:r>
              <a:rPr lang="en-US" altLang="ko-KR" dirty="0"/>
              <a:t>$ cd </a:t>
            </a:r>
            <a:r>
              <a:rPr lang="en-US" altLang="ko-KR" dirty="0" err="1"/>
              <a:t>chipyard</a:t>
            </a:r>
            <a:endParaRPr lang="en-US" altLang="ko-KR" dirty="0"/>
          </a:p>
          <a:p>
            <a:pPr lvl="1"/>
            <a:r>
              <a:rPr lang="en-US" altLang="ko-KR" dirty="0"/>
              <a:t>$ git checkout 117624d8eea27bafd613eec09e9b9b3e31239e08</a:t>
            </a:r>
          </a:p>
          <a:p>
            <a:pPr lvl="1"/>
            <a:r>
              <a:rPr lang="en-US" altLang="ko-KR" dirty="0"/>
              <a:t>$ ./scripts/init-submodules-no-riscv-tools.sh</a:t>
            </a:r>
          </a:p>
          <a:p>
            <a:pPr lvl="1"/>
            <a:r>
              <a:rPr lang="en-US" altLang="ko-KR" dirty="0"/>
              <a:t>$ ./scripts/build-toolchains.sh </a:t>
            </a:r>
            <a:r>
              <a:rPr lang="en-US" altLang="ko-KR" dirty="0" err="1"/>
              <a:t>esp</a:t>
            </a:r>
            <a:r>
              <a:rPr lang="en-US" altLang="ko-KR" dirty="0"/>
              <a:t>-tools</a:t>
            </a:r>
          </a:p>
          <a:p>
            <a:pPr lvl="1"/>
            <a:r>
              <a:rPr lang="en-US" altLang="ko-KR" dirty="0"/>
              <a:t>$ source env.sh</a:t>
            </a:r>
          </a:p>
          <a:p>
            <a:pPr lvl="1"/>
            <a:r>
              <a:rPr lang="en-US" altLang="ko-KR" dirty="0"/>
              <a:t>$ cd generators/</a:t>
            </a:r>
            <a:r>
              <a:rPr lang="en-US" altLang="ko-KR" dirty="0" err="1"/>
              <a:t>gemmini</a:t>
            </a:r>
            <a:endParaRPr lang="en-US" altLang="ko-KR" dirty="0"/>
          </a:p>
          <a:p>
            <a:pPr lvl="1"/>
            <a:r>
              <a:rPr lang="en-US" altLang="ko-KR" dirty="0"/>
              <a:t>$ git fetch &amp;&amp; git checkout v0.6.4</a:t>
            </a:r>
          </a:p>
          <a:p>
            <a:pPr lvl="1"/>
            <a:r>
              <a:rPr lang="en-US" altLang="ko-KR" dirty="0"/>
              <a:t>$ git submodule update</a:t>
            </a:r>
          </a:p>
          <a:p>
            <a:pPr lvl="1"/>
            <a:r>
              <a:rPr lang="en-US" altLang="ko-KR" dirty="0"/>
              <a:t>$ cd -</a:t>
            </a:r>
          </a:p>
          <a:p>
            <a:pPr lvl="1"/>
            <a:r>
              <a:rPr lang="en-US" altLang="ko-KR" dirty="0"/>
              <a:t>$ cd toolchains/</a:t>
            </a:r>
            <a:r>
              <a:rPr lang="en-US" altLang="ko-KR" dirty="0" err="1"/>
              <a:t>esp</a:t>
            </a:r>
            <a:r>
              <a:rPr lang="en-US" altLang="ko-KR" dirty="0"/>
              <a:t>-tools/</a:t>
            </a:r>
            <a:r>
              <a:rPr lang="en-US" altLang="ko-KR" dirty="0" err="1"/>
              <a:t>riscv</a:t>
            </a:r>
            <a:r>
              <a:rPr lang="en-US" altLang="ko-KR" dirty="0"/>
              <a:t>-</a:t>
            </a:r>
            <a:r>
              <a:rPr lang="en-US" altLang="ko-KR" dirty="0" err="1"/>
              <a:t>isa</a:t>
            </a:r>
            <a:r>
              <a:rPr lang="en-US" altLang="ko-KR" dirty="0"/>
              <a:t>-sim/build</a:t>
            </a:r>
          </a:p>
          <a:p>
            <a:pPr lvl="1"/>
            <a:r>
              <a:rPr lang="en-US" altLang="ko-KR" dirty="0"/>
              <a:t>$ git fetch &amp;&amp; git checkout 090e82c473fd28b4eb2011ffcd771ead6076faab</a:t>
            </a:r>
          </a:p>
          <a:p>
            <a:pPr lvl="1"/>
            <a:r>
              <a:rPr lang="en-US" altLang="ko-KR" dirty="0"/>
              <a:t>$ make &amp;&amp; make install</a:t>
            </a:r>
          </a:p>
          <a:p>
            <a:endParaRPr lang="ko-KR" altLang="en-US" dirty="0"/>
          </a:p>
        </p:txBody>
      </p:sp>
      <p:sp>
        <p:nvSpPr>
          <p:cNvPr id="3" name="Slide Number Placeholder 2">
            <a:extLst>
              <a:ext uri="{FF2B5EF4-FFF2-40B4-BE49-F238E27FC236}">
                <a16:creationId xmlns:a16="http://schemas.microsoft.com/office/drawing/2014/main" id="{F4794C2F-2180-4E73-AB73-363A811A4593}"/>
              </a:ext>
            </a:extLst>
          </p:cNvPr>
          <p:cNvSpPr>
            <a:spLocks noGrp="1"/>
          </p:cNvSpPr>
          <p:nvPr>
            <p:ph type="sldNum" sz="quarter" idx="12"/>
          </p:nvPr>
        </p:nvSpPr>
        <p:spPr/>
        <p:txBody>
          <a:bodyPr/>
          <a:lstStyle/>
          <a:p>
            <a:fld id="{436DCDFF-1B32-486D-8FC6-0CE2BE63C02C}" type="slidenum">
              <a:rPr lang="en-US" smtClean="0"/>
              <a:t>13</a:t>
            </a:fld>
            <a:endParaRPr lang="en-US"/>
          </a:p>
        </p:txBody>
      </p:sp>
      <p:sp>
        <p:nvSpPr>
          <p:cNvPr id="4" name="Title 3">
            <a:extLst>
              <a:ext uri="{FF2B5EF4-FFF2-40B4-BE49-F238E27FC236}">
                <a16:creationId xmlns:a16="http://schemas.microsoft.com/office/drawing/2014/main" id="{AC3FEDE7-EA0C-42B5-AAAA-420EE64F0D17}"/>
              </a:ext>
            </a:extLst>
          </p:cNvPr>
          <p:cNvSpPr>
            <a:spLocks noGrp="1"/>
          </p:cNvSpPr>
          <p:nvPr>
            <p:ph type="title"/>
          </p:nvPr>
        </p:nvSpPr>
        <p:spPr/>
        <p:txBody>
          <a:bodyPr/>
          <a:lstStyle/>
          <a:p>
            <a:r>
              <a:rPr lang="en-US" altLang="ko-KR" dirty="0"/>
              <a:t>Installing </a:t>
            </a:r>
            <a:r>
              <a:rPr lang="en-US" altLang="ko-KR" dirty="0" err="1"/>
              <a:t>Chipyard</a:t>
            </a:r>
            <a:r>
              <a:rPr lang="en-US" altLang="ko-KR" dirty="0"/>
              <a:t> and </a:t>
            </a:r>
            <a:r>
              <a:rPr lang="en-US" altLang="ko-KR" dirty="0" err="1"/>
              <a:t>Gemmini</a:t>
            </a:r>
            <a:r>
              <a:rPr lang="en-US" altLang="ko-KR" dirty="0"/>
              <a:t> Tools</a:t>
            </a:r>
            <a:endParaRPr lang="ko-KR" altLang="en-US" dirty="0"/>
          </a:p>
        </p:txBody>
      </p:sp>
    </p:spTree>
    <p:extLst>
      <p:ext uri="{BB962C8B-B14F-4D97-AF65-F5344CB8AC3E}">
        <p14:creationId xmlns:p14="http://schemas.microsoft.com/office/powerpoint/2010/main" val="301904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4DDCBE-4838-42BD-B846-95A00414FE32}"/>
              </a:ext>
            </a:extLst>
          </p:cNvPr>
          <p:cNvSpPr>
            <a:spLocks noGrp="1"/>
          </p:cNvSpPr>
          <p:nvPr>
            <p:ph idx="1"/>
          </p:nvPr>
        </p:nvSpPr>
        <p:spPr/>
        <p:txBody>
          <a:bodyPr/>
          <a:lstStyle/>
          <a:p>
            <a:r>
              <a:rPr lang="en-US" altLang="ko-KR" dirty="0"/>
              <a:t>Inside the </a:t>
            </a:r>
            <a:r>
              <a:rPr lang="en-US" altLang="ko-KR" dirty="0" err="1"/>
              <a:t>Chipyard</a:t>
            </a:r>
            <a:r>
              <a:rPr lang="en-US" altLang="ko-KR" dirty="0"/>
              <a:t> directory</a:t>
            </a:r>
            <a:endParaRPr lang="ko-KR" altLang="en-US" dirty="0"/>
          </a:p>
        </p:txBody>
      </p:sp>
      <p:sp>
        <p:nvSpPr>
          <p:cNvPr id="3" name="Slide Number Placeholder 2">
            <a:extLst>
              <a:ext uri="{FF2B5EF4-FFF2-40B4-BE49-F238E27FC236}">
                <a16:creationId xmlns:a16="http://schemas.microsoft.com/office/drawing/2014/main" id="{ACEF456E-46FE-48C9-8212-D8755107BDAF}"/>
              </a:ext>
            </a:extLst>
          </p:cNvPr>
          <p:cNvSpPr>
            <a:spLocks noGrp="1"/>
          </p:cNvSpPr>
          <p:nvPr>
            <p:ph type="sldNum" sz="quarter" idx="12"/>
          </p:nvPr>
        </p:nvSpPr>
        <p:spPr/>
        <p:txBody>
          <a:bodyPr/>
          <a:lstStyle/>
          <a:p>
            <a:fld id="{436DCDFF-1B32-486D-8FC6-0CE2BE63C02C}" type="slidenum">
              <a:rPr lang="en-US" smtClean="0"/>
              <a:t>14</a:t>
            </a:fld>
            <a:endParaRPr lang="en-US"/>
          </a:p>
        </p:txBody>
      </p:sp>
      <p:sp>
        <p:nvSpPr>
          <p:cNvPr id="4" name="Title 3">
            <a:extLst>
              <a:ext uri="{FF2B5EF4-FFF2-40B4-BE49-F238E27FC236}">
                <a16:creationId xmlns:a16="http://schemas.microsoft.com/office/drawing/2014/main" id="{220FB20E-B0CB-45E2-B61D-A6D1F8B163D1}"/>
              </a:ext>
            </a:extLst>
          </p:cNvPr>
          <p:cNvSpPr>
            <a:spLocks noGrp="1"/>
          </p:cNvSpPr>
          <p:nvPr>
            <p:ph type="title"/>
          </p:nvPr>
        </p:nvSpPr>
        <p:spPr/>
        <p:txBody>
          <a:bodyPr/>
          <a:lstStyle/>
          <a:p>
            <a:r>
              <a:rPr lang="en-US" altLang="ko-KR" dirty="0"/>
              <a:t>Installing </a:t>
            </a:r>
            <a:r>
              <a:rPr lang="en-US" altLang="ko-KR" dirty="0" err="1"/>
              <a:t>Chipyard</a:t>
            </a:r>
            <a:r>
              <a:rPr lang="en-US" altLang="ko-KR" dirty="0"/>
              <a:t> and </a:t>
            </a:r>
            <a:r>
              <a:rPr lang="en-US" altLang="ko-KR" dirty="0" err="1"/>
              <a:t>Gemmini</a:t>
            </a:r>
            <a:r>
              <a:rPr lang="en-US" altLang="ko-KR" dirty="0"/>
              <a:t> Tools</a:t>
            </a:r>
            <a:endParaRPr lang="ko-KR" altLang="en-US" dirty="0"/>
          </a:p>
        </p:txBody>
      </p:sp>
      <p:pic>
        <p:nvPicPr>
          <p:cNvPr id="5" name="Picture 4">
            <a:extLst>
              <a:ext uri="{FF2B5EF4-FFF2-40B4-BE49-F238E27FC236}">
                <a16:creationId xmlns:a16="http://schemas.microsoft.com/office/drawing/2014/main" id="{5072C97A-862E-49AB-9B73-5B6B45EA1B5C}"/>
              </a:ext>
            </a:extLst>
          </p:cNvPr>
          <p:cNvPicPr>
            <a:picLocks noChangeAspect="1"/>
          </p:cNvPicPr>
          <p:nvPr/>
        </p:nvPicPr>
        <p:blipFill>
          <a:blip r:embed="rId2"/>
          <a:stretch>
            <a:fillRect/>
          </a:stretch>
        </p:blipFill>
        <p:spPr>
          <a:xfrm>
            <a:off x="426072" y="1461255"/>
            <a:ext cx="10994403" cy="5121814"/>
          </a:xfrm>
          <a:prstGeom prst="rect">
            <a:avLst/>
          </a:prstGeom>
        </p:spPr>
      </p:pic>
    </p:spTree>
    <p:extLst>
      <p:ext uri="{BB962C8B-B14F-4D97-AF65-F5344CB8AC3E}">
        <p14:creationId xmlns:p14="http://schemas.microsoft.com/office/powerpoint/2010/main" val="2818069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307376-316F-4D4C-8002-5FEE8F250FDC}"/>
              </a:ext>
            </a:extLst>
          </p:cNvPr>
          <p:cNvSpPr>
            <a:spLocks noGrp="1"/>
          </p:cNvSpPr>
          <p:nvPr>
            <p:ph idx="1"/>
          </p:nvPr>
        </p:nvSpPr>
        <p:spPr/>
        <p:txBody>
          <a:bodyPr/>
          <a:lstStyle/>
          <a:p>
            <a:r>
              <a:rPr lang="en-US" altLang="ko-KR" dirty="0"/>
              <a:t>This work explored the effects of several configuration parameters of the </a:t>
            </a:r>
            <a:r>
              <a:rPr lang="en-US" altLang="ko-KR" dirty="0" err="1"/>
              <a:t>Gemmini</a:t>
            </a:r>
            <a:r>
              <a:rPr lang="en-US" altLang="ko-KR" dirty="0"/>
              <a:t> accelerator on both performance and hardware resource utilization by using a development framework that is made up of a combination of both open-source and proprietary tools</a:t>
            </a:r>
          </a:p>
          <a:p>
            <a:endParaRPr lang="en-US" altLang="ko-KR" dirty="0"/>
          </a:p>
          <a:p>
            <a:r>
              <a:rPr lang="en-US" altLang="ko-KR" dirty="0"/>
              <a:t>The flow is organized into three interconnected categories which include </a:t>
            </a:r>
          </a:p>
          <a:p>
            <a:pPr lvl="1"/>
            <a:r>
              <a:rPr lang="en-US" altLang="ko-KR" dirty="0"/>
              <a:t>The </a:t>
            </a:r>
            <a:r>
              <a:rPr lang="en-US" altLang="ko-KR" dirty="0" err="1"/>
              <a:t>Gemmini</a:t>
            </a:r>
            <a:r>
              <a:rPr lang="en-US" altLang="ko-KR" dirty="0"/>
              <a:t> SoC RTL code Generation Flow</a:t>
            </a:r>
          </a:p>
          <a:p>
            <a:pPr lvl="1"/>
            <a:r>
              <a:rPr lang="en-US" altLang="ko-KR" dirty="0"/>
              <a:t>The Software Code Compilation Flow</a:t>
            </a:r>
          </a:p>
          <a:p>
            <a:pPr lvl="1"/>
            <a:r>
              <a:rPr lang="en-US" altLang="ko-KR" dirty="0" err="1"/>
              <a:t>Gemmini</a:t>
            </a:r>
            <a:r>
              <a:rPr lang="en-US" altLang="ko-KR" dirty="0"/>
              <a:t> RTL Code Synthesis Flow</a:t>
            </a:r>
          </a:p>
          <a:p>
            <a:endParaRPr lang="en-US" altLang="ko-KR" dirty="0"/>
          </a:p>
        </p:txBody>
      </p:sp>
      <p:sp>
        <p:nvSpPr>
          <p:cNvPr id="3" name="Slide Number Placeholder 2">
            <a:extLst>
              <a:ext uri="{FF2B5EF4-FFF2-40B4-BE49-F238E27FC236}">
                <a16:creationId xmlns:a16="http://schemas.microsoft.com/office/drawing/2014/main" id="{66EE7B45-49B1-4036-83C1-623B8B7B77DF}"/>
              </a:ext>
            </a:extLst>
          </p:cNvPr>
          <p:cNvSpPr>
            <a:spLocks noGrp="1"/>
          </p:cNvSpPr>
          <p:nvPr>
            <p:ph type="sldNum" sz="quarter" idx="12"/>
          </p:nvPr>
        </p:nvSpPr>
        <p:spPr/>
        <p:txBody>
          <a:bodyPr/>
          <a:lstStyle/>
          <a:p>
            <a:fld id="{436DCDFF-1B32-486D-8FC6-0CE2BE63C02C}" type="slidenum">
              <a:rPr lang="en-US" smtClean="0"/>
              <a:t>15</a:t>
            </a:fld>
            <a:endParaRPr lang="en-US"/>
          </a:p>
        </p:txBody>
      </p:sp>
      <p:sp>
        <p:nvSpPr>
          <p:cNvPr id="4" name="Title 3">
            <a:extLst>
              <a:ext uri="{FF2B5EF4-FFF2-40B4-BE49-F238E27FC236}">
                <a16:creationId xmlns:a16="http://schemas.microsoft.com/office/drawing/2014/main" id="{A795D6B9-27A1-4F40-AFC9-E12C4F172F48}"/>
              </a:ext>
            </a:extLst>
          </p:cNvPr>
          <p:cNvSpPr>
            <a:spLocks noGrp="1"/>
          </p:cNvSpPr>
          <p:nvPr>
            <p:ph type="title"/>
          </p:nvPr>
        </p:nvSpPr>
        <p:spPr/>
        <p:txBody>
          <a:bodyPr/>
          <a:lstStyle/>
          <a:p>
            <a:r>
              <a:rPr lang="en-US" altLang="ko-KR" dirty="0"/>
              <a:t>Workflow</a:t>
            </a:r>
            <a:endParaRPr lang="ko-KR" altLang="en-US" dirty="0"/>
          </a:p>
        </p:txBody>
      </p:sp>
    </p:spTree>
    <p:extLst>
      <p:ext uri="{BB962C8B-B14F-4D97-AF65-F5344CB8AC3E}">
        <p14:creationId xmlns:p14="http://schemas.microsoft.com/office/powerpoint/2010/main" val="3222167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6E88FD-56FD-44B9-924D-F317CB65438D}"/>
              </a:ext>
            </a:extLst>
          </p:cNvPr>
          <p:cNvSpPr>
            <a:spLocks noGrp="1"/>
          </p:cNvSpPr>
          <p:nvPr>
            <p:ph idx="1"/>
          </p:nvPr>
        </p:nvSpPr>
        <p:spPr/>
        <p:txBody>
          <a:bodyPr/>
          <a:lstStyle/>
          <a:p>
            <a:r>
              <a:rPr lang="en-US" altLang="ko-KR" dirty="0"/>
              <a:t>This section details the workflows giving the steps involved and the tools used in each step</a:t>
            </a:r>
            <a:endParaRPr lang="ko-KR" altLang="en-US" dirty="0"/>
          </a:p>
          <a:p>
            <a:endParaRPr lang="ko-KR" altLang="en-US" dirty="0"/>
          </a:p>
        </p:txBody>
      </p:sp>
      <p:sp>
        <p:nvSpPr>
          <p:cNvPr id="3" name="Slide Number Placeholder 2">
            <a:extLst>
              <a:ext uri="{FF2B5EF4-FFF2-40B4-BE49-F238E27FC236}">
                <a16:creationId xmlns:a16="http://schemas.microsoft.com/office/drawing/2014/main" id="{6B207E8C-3F66-4730-A7BE-9EC30FB2F214}"/>
              </a:ext>
            </a:extLst>
          </p:cNvPr>
          <p:cNvSpPr>
            <a:spLocks noGrp="1"/>
          </p:cNvSpPr>
          <p:nvPr>
            <p:ph type="sldNum" sz="quarter" idx="12"/>
          </p:nvPr>
        </p:nvSpPr>
        <p:spPr/>
        <p:txBody>
          <a:bodyPr/>
          <a:lstStyle/>
          <a:p>
            <a:fld id="{436DCDFF-1B32-486D-8FC6-0CE2BE63C02C}" type="slidenum">
              <a:rPr lang="en-US" smtClean="0"/>
              <a:t>16</a:t>
            </a:fld>
            <a:endParaRPr lang="en-US"/>
          </a:p>
        </p:txBody>
      </p:sp>
      <p:sp>
        <p:nvSpPr>
          <p:cNvPr id="4" name="Title 3">
            <a:extLst>
              <a:ext uri="{FF2B5EF4-FFF2-40B4-BE49-F238E27FC236}">
                <a16:creationId xmlns:a16="http://schemas.microsoft.com/office/drawing/2014/main" id="{397AA861-00D7-4BED-B213-F6C26437087D}"/>
              </a:ext>
            </a:extLst>
          </p:cNvPr>
          <p:cNvSpPr>
            <a:spLocks noGrp="1"/>
          </p:cNvSpPr>
          <p:nvPr>
            <p:ph type="title"/>
          </p:nvPr>
        </p:nvSpPr>
        <p:spPr/>
        <p:txBody>
          <a:bodyPr/>
          <a:lstStyle/>
          <a:p>
            <a:r>
              <a:rPr lang="en-US" altLang="ko-KR" dirty="0"/>
              <a:t>Workflow</a:t>
            </a:r>
            <a:endParaRPr lang="ko-KR" altLang="en-US" dirty="0"/>
          </a:p>
        </p:txBody>
      </p:sp>
      <p:pic>
        <p:nvPicPr>
          <p:cNvPr id="7" name="Picture 6">
            <a:extLst>
              <a:ext uri="{FF2B5EF4-FFF2-40B4-BE49-F238E27FC236}">
                <a16:creationId xmlns:a16="http://schemas.microsoft.com/office/drawing/2014/main" id="{5C891F97-61C8-44D8-8513-FD13EFB587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993" y="1677736"/>
            <a:ext cx="10972800" cy="4819023"/>
          </a:xfrm>
          <a:prstGeom prst="rect">
            <a:avLst/>
          </a:prstGeom>
        </p:spPr>
      </p:pic>
    </p:spTree>
    <p:extLst>
      <p:ext uri="{BB962C8B-B14F-4D97-AF65-F5344CB8AC3E}">
        <p14:creationId xmlns:p14="http://schemas.microsoft.com/office/powerpoint/2010/main" val="3556582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B35EE-EECC-4FC8-B0E3-AA32A0012C84}"/>
              </a:ext>
            </a:extLst>
          </p:cNvPr>
          <p:cNvSpPr>
            <a:spLocks noGrp="1"/>
          </p:cNvSpPr>
          <p:nvPr>
            <p:ph idx="1"/>
          </p:nvPr>
        </p:nvSpPr>
        <p:spPr/>
        <p:txBody>
          <a:bodyPr/>
          <a:lstStyle/>
          <a:p>
            <a:r>
              <a:rPr lang="en-US" altLang="ko-KR" dirty="0"/>
              <a:t>Config file location</a:t>
            </a:r>
            <a:endParaRPr lang="ko-KR" altLang="en-US" dirty="0"/>
          </a:p>
        </p:txBody>
      </p:sp>
      <p:sp>
        <p:nvSpPr>
          <p:cNvPr id="3" name="Slide Number Placeholder 2">
            <a:extLst>
              <a:ext uri="{FF2B5EF4-FFF2-40B4-BE49-F238E27FC236}">
                <a16:creationId xmlns:a16="http://schemas.microsoft.com/office/drawing/2014/main" id="{2FAFA199-E3AD-48E8-8094-FC2676F8E93F}"/>
              </a:ext>
            </a:extLst>
          </p:cNvPr>
          <p:cNvSpPr>
            <a:spLocks noGrp="1"/>
          </p:cNvSpPr>
          <p:nvPr>
            <p:ph type="sldNum" sz="quarter" idx="12"/>
          </p:nvPr>
        </p:nvSpPr>
        <p:spPr/>
        <p:txBody>
          <a:bodyPr/>
          <a:lstStyle/>
          <a:p>
            <a:fld id="{436DCDFF-1B32-486D-8FC6-0CE2BE63C02C}" type="slidenum">
              <a:rPr lang="en-US" smtClean="0"/>
              <a:t>17</a:t>
            </a:fld>
            <a:endParaRPr lang="en-US"/>
          </a:p>
        </p:txBody>
      </p:sp>
      <p:sp>
        <p:nvSpPr>
          <p:cNvPr id="4" name="Title 3">
            <a:extLst>
              <a:ext uri="{FF2B5EF4-FFF2-40B4-BE49-F238E27FC236}">
                <a16:creationId xmlns:a16="http://schemas.microsoft.com/office/drawing/2014/main" id="{EBF22622-AB4C-4AA6-ABB9-837FE0E5612D}"/>
              </a:ext>
            </a:extLst>
          </p:cNvPr>
          <p:cNvSpPr>
            <a:spLocks noGrp="1"/>
          </p:cNvSpPr>
          <p:nvPr>
            <p:ph type="title"/>
          </p:nvPr>
        </p:nvSpPr>
        <p:spPr/>
        <p:txBody>
          <a:bodyPr/>
          <a:lstStyle/>
          <a:p>
            <a:r>
              <a:rPr lang="en-US" altLang="ko-KR" dirty="0"/>
              <a:t>SoC RTL Generation (L1Cache)</a:t>
            </a:r>
            <a:endParaRPr lang="ko-KR" altLang="en-US" dirty="0"/>
          </a:p>
        </p:txBody>
      </p:sp>
      <p:pic>
        <p:nvPicPr>
          <p:cNvPr id="5" name="Picture 4">
            <a:extLst>
              <a:ext uri="{FF2B5EF4-FFF2-40B4-BE49-F238E27FC236}">
                <a16:creationId xmlns:a16="http://schemas.microsoft.com/office/drawing/2014/main" id="{EF5186B3-0AFE-4771-99F9-DBD1E9499A15}"/>
              </a:ext>
            </a:extLst>
          </p:cNvPr>
          <p:cNvPicPr>
            <a:picLocks noChangeAspect="1"/>
          </p:cNvPicPr>
          <p:nvPr/>
        </p:nvPicPr>
        <p:blipFill>
          <a:blip r:embed="rId2"/>
          <a:stretch>
            <a:fillRect/>
          </a:stretch>
        </p:blipFill>
        <p:spPr>
          <a:xfrm>
            <a:off x="7420539" y="3227293"/>
            <a:ext cx="2982918" cy="3097307"/>
          </a:xfrm>
          <a:prstGeom prst="rect">
            <a:avLst/>
          </a:prstGeom>
          <a:ln>
            <a:solidFill>
              <a:schemeClr val="tx1"/>
            </a:solidFill>
          </a:ln>
        </p:spPr>
      </p:pic>
      <p:pic>
        <p:nvPicPr>
          <p:cNvPr id="6" name="Picture 5">
            <a:extLst>
              <a:ext uri="{FF2B5EF4-FFF2-40B4-BE49-F238E27FC236}">
                <a16:creationId xmlns:a16="http://schemas.microsoft.com/office/drawing/2014/main" id="{F0AEA71B-62C5-4545-B15F-F7A8A1DB0B14}"/>
              </a:ext>
            </a:extLst>
          </p:cNvPr>
          <p:cNvPicPr>
            <a:picLocks noChangeAspect="1"/>
          </p:cNvPicPr>
          <p:nvPr/>
        </p:nvPicPr>
        <p:blipFill>
          <a:blip r:embed="rId3"/>
          <a:stretch>
            <a:fillRect/>
          </a:stretch>
        </p:blipFill>
        <p:spPr>
          <a:xfrm>
            <a:off x="1130061" y="1450405"/>
            <a:ext cx="8195095" cy="1602683"/>
          </a:xfrm>
          <a:prstGeom prst="rect">
            <a:avLst/>
          </a:prstGeom>
        </p:spPr>
      </p:pic>
      <p:pic>
        <p:nvPicPr>
          <p:cNvPr id="7" name="Picture 6">
            <a:extLst>
              <a:ext uri="{FF2B5EF4-FFF2-40B4-BE49-F238E27FC236}">
                <a16:creationId xmlns:a16="http://schemas.microsoft.com/office/drawing/2014/main" id="{6FDFE5F4-7313-4B11-8982-D697065F2024}"/>
              </a:ext>
            </a:extLst>
          </p:cNvPr>
          <p:cNvPicPr>
            <a:picLocks noChangeAspect="1"/>
          </p:cNvPicPr>
          <p:nvPr/>
        </p:nvPicPr>
        <p:blipFill>
          <a:blip r:embed="rId4"/>
          <a:stretch>
            <a:fillRect/>
          </a:stretch>
        </p:blipFill>
        <p:spPr>
          <a:xfrm>
            <a:off x="1206978" y="3219450"/>
            <a:ext cx="5232479" cy="3189976"/>
          </a:xfrm>
          <a:prstGeom prst="rect">
            <a:avLst/>
          </a:prstGeom>
        </p:spPr>
      </p:pic>
      <p:sp>
        <p:nvSpPr>
          <p:cNvPr id="8" name="Rectangle 7">
            <a:extLst>
              <a:ext uri="{FF2B5EF4-FFF2-40B4-BE49-F238E27FC236}">
                <a16:creationId xmlns:a16="http://schemas.microsoft.com/office/drawing/2014/main" id="{E604DB20-A614-4D24-B60C-EB6BE2EFC7CE}"/>
              </a:ext>
            </a:extLst>
          </p:cNvPr>
          <p:cNvSpPr/>
          <p:nvPr/>
        </p:nvSpPr>
        <p:spPr>
          <a:xfrm>
            <a:off x="2189479" y="3251199"/>
            <a:ext cx="698835" cy="2241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0AE1C01B-B9D8-43FB-ADCB-2B10C120C893}"/>
              </a:ext>
            </a:extLst>
          </p:cNvPr>
          <p:cNvSpPr/>
          <p:nvPr/>
        </p:nvSpPr>
        <p:spPr>
          <a:xfrm>
            <a:off x="2189479" y="4917439"/>
            <a:ext cx="698835" cy="2241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id="{2952B17C-A6FC-4859-9B17-5B97F6DB4D60}"/>
              </a:ext>
            </a:extLst>
          </p:cNvPr>
          <p:cNvSpPr/>
          <p:nvPr/>
        </p:nvSpPr>
        <p:spPr>
          <a:xfrm>
            <a:off x="7724764" y="4831690"/>
            <a:ext cx="996543" cy="4753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Rectangle 10">
            <a:extLst>
              <a:ext uri="{FF2B5EF4-FFF2-40B4-BE49-F238E27FC236}">
                <a16:creationId xmlns:a16="http://schemas.microsoft.com/office/drawing/2014/main" id="{B1F0EAEA-73CA-4FED-AC51-3C7EE51FEA58}"/>
              </a:ext>
            </a:extLst>
          </p:cNvPr>
          <p:cNvSpPr/>
          <p:nvPr/>
        </p:nvSpPr>
        <p:spPr>
          <a:xfrm>
            <a:off x="9133121" y="4831690"/>
            <a:ext cx="996543" cy="4753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a:extLst>
              <a:ext uri="{FF2B5EF4-FFF2-40B4-BE49-F238E27FC236}">
                <a16:creationId xmlns:a16="http://schemas.microsoft.com/office/drawing/2014/main" id="{8E308857-442E-4796-B35E-AB77BEB2E596}"/>
              </a:ext>
            </a:extLst>
          </p:cNvPr>
          <p:cNvSpPr/>
          <p:nvPr/>
        </p:nvSpPr>
        <p:spPr>
          <a:xfrm>
            <a:off x="3666228" y="1738702"/>
            <a:ext cx="582186" cy="6163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18564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09D557E-0274-4DB1-AE1A-BA2D37EAE1F8}"/>
              </a:ext>
            </a:extLst>
          </p:cNvPr>
          <p:cNvPicPr>
            <a:picLocks noChangeAspect="1"/>
          </p:cNvPicPr>
          <p:nvPr/>
        </p:nvPicPr>
        <p:blipFill>
          <a:blip r:embed="rId2"/>
          <a:stretch>
            <a:fillRect/>
          </a:stretch>
        </p:blipFill>
        <p:spPr>
          <a:xfrm>
            <a:off x="1252018" y="3097775"/>
            <a:ext cx="7188729" cy="3425350"/>
          </a:xfrm>
          <a:prstGeom prst="rect">
            <a:avLst/>
          </a:prstGeom>
        </p:spPr>
      </p:pic>
      <p:sp>
        <p:nvSpPr>
          <p:cNvPr id="2" name="Content Placeholder 1">
            <a:extLst>
              <a:ext uri="{FF2B5EF4-FFF2-40B4-BE49-F238E27FC236}">
                <a16:creationId xmlns:a16="http://schemas.microsoft.com/office/drawing/2014/main" id="{813B35EE-EECC-4FC8-B0E3-AA32A0012C84}"/>
              </a:ext>
            </a:extLst>
          </p:cNvPr>
          <p:cNvSpPr>
            <a:spLocks noGrp="1"/>
          </p:cNvSpPr>
          <p:nvPr>
            <p:ph idx="1"/>
          </p:nvPr>
        </p:nvSpPr>
        <p:spPr/>
        <p:txBody>
          <a:bodyPr/>
          <a:lstStyle/>
          <a:p>
            <a:r>
              <a:rPr lang="en-US" altLang="ko-KR" dirty="0"/>
              <a:t>Config file location</a:t>
            </a:r>
            <a:endParaRPr lang="ko-KR" altLang="en-US" dirty="0"/>
          </a:p>
        </p:txBody>
      </p:sp>
      <p:sp>
        <p:nvSpPr>
          <p:cNvPr id="3" name="Slide Number Placeholder 2">
            <a:extLst>
              <a:ext uri="{FF2B5EF4-FFF2-40B4-BE49-F238E27FC236}">
                <a16:creationId xmlns:a16="http://schemas.microsoft.com/office/drawing/2014/main" id="{2FAFA199-E3AD-48E8-8094-FC2676F8E93F}"/>
              </a:ext>
            </a:extLst>
          </p:cNvPr>
          <p:cNvSpPr>
            <a:spLocks noGrp="1"/>
          </p:cNvSpPr>
          <p:nvPr>
            <p:ph type="sldNum" sz="quarter" idx="12"/>
          </p:nvPr>
        </p:nvSpPr>
        <p:spPr/>
        <p:txBody>
          <a:bodyPr/>
          <a:lstStyle/>
          <a:p>
            <a:fld id="{436DCDFF-1B32-486D-8FC6-0CE2BE63C02C}" type="slidenum">
              <a:rPr lang="en-US" smtClean="0"/>
              <a:t>18</a:t>
            </a:fld>
            <a:endParaRPr lang="en-US"/>
          </a:p>
        </p:txBody>
      </p:sp>
      <p:sp>
        <p:nvSpPr>
          <p:cNvPr id="4" name="Title 3">
            <a:extLst>
              <a:ext uri="{FF2B5EF4-FFF2-40B4-BE49-F238E27FC236}">
                <a16:creationId xmlns:a16="http://schemas.microsoft.com/office/drawing/2014/main" id="{EBF22622-AB4C-4AA6-ABB9-837FE0E5612D}"/>
              </a:ext>
            </a:extLst>
          </p:cNvPr>
          <p:cNvSpPr>
            <a:spLocks noGrp="1"/>
          </p:cNvSpPr>
          <p:nvPr>
            <p:ph type="title"/>
          </p:nvPr>
        </p:nvSpPr>
        <p:spPr/>
        <p:txBody>
          <a:bodyPr/>
          <a:lstStyle/>
          <a:p>
            <a:r>
              <a:rPr lang="en-US" altLang="ko-KR" dirty="0"/>
              <a:t>SoC RTL Generation (Rocket Core)</a:t>
            </a:r>
            <a:endParaRPr lang="ko-KR" altLang="en-US" dirty="0"/>
          </a:p>
        </p:txBody>
      </p:sp>
      <p:pic>
        <p:nvPicPr>
          <p:cNvPr id="5" name="Picture 4">
            <a:extLst>
              <a:ext uri="{FF2B5EF4-FFF2-40B4-BE49-F238E27FC236}">
                <a16:creationId xmlns:a16="http://schemas.microsoft.com/office/drawing/2014/main" id="{EF5186B3-0AFE-4771-99F9-DBD1E9499A15}"/>
              </a:ext>
            </a:extLst>
          </p:cNvPr>
          <p:cNvPicPr>
            <a:picLocks noChangeAspect="1"/>
          </p:cNvPicPr>
          <p:nvPr/>
        </p:nvPicPr>
        <p:blipFill>
          <a:blip r:embed="rId3"/>
          <a:stretch>
            <a:fillRect/>
          </a:stretch>
        </p:blipFill>
        <p:spPr>
          <a:xfrm>
            <a:off x="8731740" y="3261797"/>
            <a:ext cx="2982918" cy="3097307"/>
          </a:xfrm>
          <a:prstGeom prst="rect">
            <a:avLst/>
          </a:prstGeom>
          <a:ln>
            <a:solidFill>
              <a:schemeClr val="tx1"/>
            </a:solidFill>
          </a:ln>
        </p:spPr>
      </p:pic>
      <p:pic>
        <p:nvPicPr>
          <p:cNvPr id="6" name="Picture 5">
            <a:extLst>
              <a:ext uri="{FF2B5EF4-FFF2-40B4-BE49-F238E27FC236}">
                <a16:creationId xmlns:a16="http://schemas.microsoft.com/office/drawing/2014/main" id="{F0AEA71B-62C5-4545-B15F-F7A8A1DB0B14}"/>
              </a:ext>
            </a:extLst>
          </p:cNvPr>
          <p:cNvPicPr>
            <a:picLocks noChangeAspect="1"/>
          </p:cNvPicPr>
          <p:nvPr/>
        </p:nvPicPr>
        <p:blipFill>
          <a:blip r:embed="rId4"/>
          <a:stretch>
            <a:fillRect/>
          </a:stretch>
        </p:blipFill>
        <p:spPr>
          <a:xfrm>
            <a:off x="1130061" y="1450405"/>
            <a:ext cx="8195095" cy="1602683"/>
          </a:xfrm>
          <a:prstGeom prst="rect">
            <a:avLst/>
          </a:prstGeom>
        </p:spPr>
      </p:pic>
      <p:sp>
        <p:nvSpPr>
          <p:cNvPr id="9" name="Rectangle 8">
            <a:extLst>
              <a:ext uri="{FF2B5EF4-FFF2-40B4-BE49-F238E27FC236}">
                <a16:creationId xmlns:a16="http://schemas.microsoft.com/office/drawing/2014/main" id="{0AE1C01B-B9D8-43FB-ADCB-2B10C120C893}"/>
              </a:ext>
            </a:extLst>
          </p:cNvPr>
          <p:cNvSpPr/>
          <p:nvPr/>
        </p:nvSpPr>
        <p:spPr>
          <a:xfrm>
            <a:off x="1460832" y="3092901"/>
            <a:ext cx="1334117" cy="1654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a:extLst>
              <a:ext uri="{FF2B5EF4-FFF2-40B4-BE49-F238E27FC236}">
                <a16:creationId xmlns:a16="http://schemas.microsoft.com/office/drawing/2014/main" id="{2952B17C-A6FC-4859-9B17-5B97F6DB4D60}"/>
              </a:ext>
            </a:extLst>
          </p:cNvPr>
          <p:cNvSpPr/>
          <p:nvPr/>
        </p:nvSpPr>
        <p:spPr>
          <a:xfrm>
            <a:off x="9044596" y="3908662"/>
            <a:ext cx="1194949" cy="6460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a:extLst>
              <a:ext uri="{FF2B5EF4-FFF2-40B4-BE49-F238E27FC236}">
                <a16:creationId xmlns:a16="http://schemas.microsoft.com/office/drawing/2014/main" id="{8E308857-442E-4796-B35E-AB77BEB2E596}"/>
              </a:ext>
            </a:extLst>
          </p:cNvPr>
          <p:cNvSpPr/>
          <p:nvPr/>
        </p:nvSpPr>
        <p:spPr>
          <a:xfrm>
            <a:off x="3666228" y="1738702"/>
            <a:ext cx="582186" cy="6163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2449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B35EE-EECC-4FC8-B0E3-AA32A0012C84}"/>
              </a:ext>
            </a:extLst>
          </p:cNvPr>
          <p:cNvSpPr>
            <a:spLocks noGrp="1"/>
          </p:cNvSpPr>
          <p:nvPr>
            <p:ph idx="1"/>
          </p:nvPr>
        </p:nvSpPr>
        <p:spPr/>
        <p:txBody>
          <a:bodyPr/>
          <a:lstStyle/>
          <a:p>
            <a:r>
              <a:rPr lang="en-US" altLang="ko-KR" dirty="0"/>
              <a:t>Config file location</a:t>
            </a:r>
          </a:p>
          <a:p>
            <a:endParaRPr lang="en-US" altLang="ko-KR" dirty="0"/>
          </a:p>
          <a:p>
            <a:endParaRPr lang="en-US" altLang="ko-KR" dirty="0"/>
          </a:p>
          <a:p>
            <a:endParaRPr lang="en-US" altLang="ko-KR" dirty="0"/>
          </a:p>
          <a:p>
            <a:endParaRPr lang="en-US" altLang="ko-KR" dirty="0"/>
          </a:p>
          <a:p>
            <a:endParaRPr lang="en-US" altLang="ko-KR" dirty="0"/>
          </a:p>
          <a:p>
            <a:r>
              <a:rPr lang="en-US" altLang="ko-KR" dirty="0"/>
              <a:t>Different Rocket cores</a:t>
            </a:r>
            <a:endParaRPr lang="ko-KR" altLang="en-US" dirty="0"/>
          </a:p>
        </p:txBody>
      </p:sp>
      <p:sp>
        <p:nvSpPr>
          <p:cNvPr id="3" name="Slide Number Placeholder 2">
            <a:extLst>
              <a:ext uri="{FF2B5EF4-FFF2-40B4-BE49-F238E27FC236}">
                <a16:creationId xmlns:a16="http://schemas.microsoft.com/office/drawing/2014/main" id="{2FAFA199-E3AD-48E8-8094-FC2676F8E93F}"/>
              </a:ext>
            </a:extLst>
          </p:cNvPr>
          <p:cNvSpPr>
            <a:spLocks noGrp="1"/>
          </p:cNvSpPr>
          <p:nvPr>
            <p:ph type="sldNum" sz="quarter" idx="12"/>
          </p:nvPr>
        </p:nvSpPr>
        <p:spPr/>
        <p:txBody>
          <a:bodyPr/>
          <a:lstStyle/>
          <a:p>
            <a:fld id="{436DCDFF-1B32-486D-8FC6-0CE2BE63C02C}" type="slidenum">
              <a:rPr lang="en-US" smtClean="0"/>
              <a:t>19</a:t>
            </a:fld>
            <a:endParaRPr lang="en-US"/>
          </a:p>
        </p:txBody>
      </p:sp>
      <p:sp>
        <p:nvSpPr>
          <p:cNvPr id="4" name="Title 3">
            <a:extLst>
              <a:ext uri="{FF2B5EF4-FFF2-40B4-BE49-F238E27FC236}">
                <a16:creationId xmlns:a16="http://schemas.microsoft.com/office/drawing/2014/main" id="{EBF22622-AB4C-4AA6-ABB9-837FE0E5612D}"/>
              </a:ext>
            </a:extLst>
          </p:cNvPr>
          <p:cNvSpPr>
            <a:spLocks noGrp="1"/>
          </p:cNvSpPr>
          <p:nvPr>
            <p:ph type="title"/>
          </p:nvPr>
        </p:nvSpPr>
        <p:spPr/>
        <p:txBody>
          <a:bodyPr/>
          <a:lstStyle/>
          <a:p>
            <a:r>
              <a:rPr lang="en-US" altLang="ko-KR" dirty="0"/>
              <a:t>SoC RTL Generation (Rocket Core)</a:t>
            </a:r>
            <a:endParaRPr lang="ko-KR" altLang="en-US" dirty="0"/>
          </a:p>
        </p:txBody>
      </p:sp>
      <p:pic>
        <p:nvPicPr>
          <p:cNvPr id="5" name="Picture 4">
            <a:extLst>
              <a:ext uri="{FF2B5EF4-FFF2-40B4-BE49-F238E27FC236}">
                <a16:creationId xmlns:a16="http://schemas.microsoft.com/office/drawing/2014/main" id="{EF5186B3-0AFE-4771-99F9-DBD1E9499A15}"/>
              </a:ext>
            </a:extLst>
          </p:cNvPr>
          <p:cNvPicPr>
            <a:picLocks noChangeAspect="1"/>
          </p:cNvPicPr>
          <p:nvPr/>
        </p:nvPicPr>
        <p:blipFill>
          <a:blip r:embed="rId2"/>
          <a:stretch>
            <a:fillRect/>
          </a:stretch>
        </p:blipFill>
        <p:spPr>
          <a:xfrm>
            <a:off x="8731740" y="3261797"/>
            <a:ext cx="2982918" cy="3097307"/>
          </a:xfrm>
          <a:prstGeom prst="rect">
            <a:avLst/>
          </a:prstGeom>
          <a:ln>
            <a:solidFill>
              <a:schemeClr val="tx1"/>
            </a:solidFill>
          </a:ln>
        </p:spPr>
      </p:pic>
      <p:pic>
        <p:nvPicPr>
          <p:cNvPr id="6" name="Picture 5">
            <a:extLst>
              <a:ext uri="{FF2B5EF4-FFF2-40B4-BE49-F238E27FC236}">
                <a16:creationId xmlns:a16="http://schemas.microsoft.com/office/drawing/2014/main" id="{F0AEA71B-62C5-4545-B15F-F7A8A1DB0B14}"/>
              </a:ext>
            </a:extLst>
          </p:cNvPr>
          <p:cNvPicPr>
            <a:picLocks noChangeAspect="1"/>
          </p:cNvPicPr>
          <p:nvPr/>
        </p:nvPicPr>
        <p:blipFill>
          <a:blip r:embed="rId3"/>
          <a:stretch>
            <a:fillRect/>
          </a:stretch>
        </p:blipFill>
        <p:spPr>
          <a:xfrm>
            <a:off x="1130061" y="1450405"/>
            <a:ext cx="8195095" cy="1602683"/>
          </a:xfrm>
          <a:prstGeom prst="rect">
            <a:avLst/>
          </a:prstGeom>
        </p:spPr>
      </p:pic>
      <p:sp>
        <p:nvSpPr>
          <p:cNvPr id="10" name="Rectangle 9">
            <a:extLst>
              <a:ext uri="{FF2B5EF4-FFF2-40B4-BE49-F238E27FC236}">
                <a16:creationId xmlns:a16="http://schemas.microsoft.com/office/drawing/2014/main" id="{2952B17C-A6FC-4859-9B17-5B97F6DB4D60}"/>
              </a:ext>
            </a:extLst>
          </p:cNvPr>
          <p:cNvSpPr/>
          <p:nvPr/>
        </p:nvSpPr>
        <p:spPr>
          <a:xfrm>
            <a:off x="9044596" y="3908662"/>
            <a:ext cx="1194949" cy="6460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a:extLst>
              <a:ext uri="{FF2B5EF4-FFF2-40B4-BE49-F238E27FC236}">
                <a16:creationId xmlns:a16="http://schemas.microsoft.com/office/drawing/2014/main" id="{8E308857-442E-4796-B35E-AB77BEB2E596}"/>
              </a:ext>
            </a:extLst>
          </p:cNvPr>
          <p:cNvSpPr/>
          <p:nvPr/>
        </p:nvSpPr>
        <p:spPr>
          <a:xfrm>
            <a:off x="3666228" y="1738702"/>
            <a:ext cx="582186" cy="6163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7" name="Table 6">
            <a:extLst>
              <a:ext uri="{FF2B5EF4-FFF2-40B4-BE49-F238E27FC236}">
                <a16:creationId xmlns:a16="http://schemas.microsoft.com/office/drawing/2014/main" id="{4D890052-8F2A-4CEA-A499-431ECAE1EC58}"/>
              </a:ext>
            </a:extLst>
          </p:cNvPr>
          <p:cNvGraphicFramePr>
            <a:graphicFrameLocks noGrp="1"/>
          </p:cNvGraphicFramePr>
          <p:nvPr>
            <p:extLst>
              <p:ext uri="{D42A27DB-BD31-4B8C-83A1-F6EECF244321}">
                <p14:modId xmlns:p14="http://schemas.microsoft.com/office/powerpoint/2010/main" val="2041322843"/>
              </p:ext>
            </p:extLst>
          </p:nvPr>
        </p:nvGraphicFramePr>
        <p:xfrm>
          <a:off x="447312" y="3804913"/>
          <a:ext cx="8128000" cy="2494280"/>
        </p:xfrm>
        <a:graphic>
          <a:graphicData uri="http://schemas.openxmlformats.org/drawingml/2006/table">
            <a:tbl>
              <a:tblPr firstRow="1" bandRow="1">
                <a:tableStyleId>{5C22544A-7EE6-4342-B048-85BDC9FD1C3A}</a:tableStyleId>
              </a:tblPr>
              <a:tblGrid>
                <a:gridCol w="2157865">
                  <a:extLst>
                    <a:ext uri="{9D8B030D-6E8A-4147-A177-3AD203B41FA5}">
                      <a16:colId xmlns:a16="http://schemas.microsoft.com/office/drawing/2014/main" val="11209412"/>
                    </a:ext>
                  </a:extLst>
                </a:gridCol>
                <a:gridCol w="1319842">
                  <a:extLst>
                    <a:ext uri="{9D8B030D-6E8A-4147-A177-3AD203B41FA5}">
                      <a16:colId xmlns:a16="http://schemas.microsoft.com/office/drawing/2014/main" val="22384186"/>
                    </a:ext>
                  </a:extLst>
                </a:gridCol>
                <a:gridCol w="1399093">
                  <a:extLst>
                    <a:ext uri="{9D8B030D-6E8A-4147-A177-3AD203B41FA5}">
                      <a16:colId xmlns:a16="http://schemas.microsoft.com/office/drawing/2014/main" val="4050517168"/>
                    </a:ext>
                  </a:extLst>
                </a:gridCol>
                <a:gridCol w="1625600">
                  <a:extLst>
                    <a:ext uri="{9D8B030D-6E8A-4147-A177-3AD203B41FA5}">
                      <a16:colId xmlns:a16="http://schemas.microsoft.com/office/drawing/2014/main" val="2664487043"/>
                    </a:ext>
                  </a:extLst>
                </a:gridCol>
                <a:gridCol w="1625600">
                  <a:extLst>
                    <a:ext uri="{9D8B030D-6E8A-4147-A177-3AD203B41FA5}">
                      <a16:colId xmlns:a16="http://schemas.microsoft.com/office/drawing/2014/main" val="2415780312"/>
                    </a:ext>
                  </a:extLst>
                </a:gridCol>
              </a:tblGrid>
              <a:tr h="370840">
                <a:tc>
                  <a:txBody>
                    <a:bodyPr/>
                    <a:lstStyle/>
                    <a:p>
                      <a:pPr latinLnBrk="1"/>
                      <a:r>
                        <a:rPr lang="en-US" altLang="ko-KR" dirty="0"/>
                        <a:t>Config </a:t>
                      </a:r>
                      <a:endParaRPr lang="ko-KR" altLang="en-US" dirty="0"/>
                    </a:p>
                  </a:txBody>
                  <a:tcPr/>
                </a:tc>
                <a:tc>
                  <a:txBody>
                    <a:bodyPr/>
                    <a:lstStyle/>
                    <a:p>
                      <a:pPr latinLnBrk="1"/>
                      <a:r>
                        <a:rPr lang="en-US" altLang="ko-KR" dirty="0"/>
                        <a:t>Big Core</a:t>
                      </a:r>
                      <a:endParaRPr lang="ko-KR" altLang="en-US" dirty="0"/>
                    </a:p>
                  </a:txBody>
                  <a:tcPr/>
                </a:tc>
                <a:tc>
                  <a:txBody>
                    <a:bodyPr/>
                    <a:lstStyle/>
                    <a:p>
                      <a:pPr latinLnBrk="1"/>
                      <a:r>
                        <a:rPr lang="en-US" altLang="ko-KR" dirty="0"/>
                        <a:t>Med Core</a:t>
                      </a:r>
                      <a:endParaRPr lang="ko-KR" altLang="en-US" dirty="0"/>
                    </a:p>
                  </a:txBody>
                  <a:tcPr/>
                </a:tc>
                <a:tc>
                  <a:txBody>
                    <a:bodyPr/>
                    <a:lstStyle/>
                    <a:p>
                      <a:pPr latinLnBrk="1"/>
                      <a:r>
                        <a:rPr lang="en-US" altLang="ko-KR" dirty="0"/>
                        <a:t>Small Core</a:t>
                      </a:r>
                      <a:endParaRPr lang="ko-KR" altLang="en-US" dirty="0"/>
                    </a:p>
                  </a:txBody>
                  <a:tcPr/>
                </a:tc>
                <a:tc>
                  <a:txBody>
                    <a:bodyPr/>
                    <a:lstStyle/>
                    <a:p>
                      <a:pPr latinLnBrk="1"/>
                      <a:r>
                        <a:rPr lang="en-US" altLang="ko-KR" dirty="0"/>
                        <a:t>Tiny Core</a:t>
                      </a:r>
                      <a:endParaRPr lang="ko-KR" altLang="en-US" dirty="0"/>
                    </a:p>
                  </a:txBody>
                  <a:tcPr/>
                </a:tc>
                <a:extLst>
                  <a:ext uri="{0D108BD9-81ED-4DB2-BD59-A6C34878D82A}">
                    <a16:rowId xmlns:a16="http://schemas.microsoft.com/office/drawing/2014/main" val="2899263179"/>
                  </a:ext>
                </a:extLst>
              </a:tr>
              <a:tr h="370840">
                <a:tc>
                  <a:txBody>
                    <a:bodyPr/>
                    <a:lstStyle/>
                    <a:p>
                      <a:pPr latinLnBrk="1"/>
                      <a:r>
                        <a:rPr lang="en-US" altLang="ko-KR" dirty="0" err="1"/>
                        <a:t>Datawidth</a:t>
                      </a:r>
                      <a:endParaRPr lang="ko-KR" altLang="en-US" dirty="0"/>
                    </a:p>
                  </a:txBody>
                  <a:tcPr/>
                </a:tc>
                <a:tc>
                  <a:txBody>
                    <a:bodyPr/>
                    <a:lstStyle/>
                    <a:p>
                      <a:pPr latinLnBrk="1"/>
                      <a:r>
                        <a:rPr lang="en-US" altLang="ko-KR" dirty="0"/>
                        <a:t>64</a:t>
                      </a:r>
                      <a:endParaRPr lang="ko-KR" altLang="en-US" dirty="0"/>
                    </a:p>
                  </a:txBody>
                  <a:tcPr/>
                </a:tc>
                <a:tc>
                  <a:txBody>
                    <a:bodyPr/>
                    <a:lstStyle/>
                    <a:p>
                      <a:pPr latinLnBrk="1"/>
                      <a:r>
                        <a:rPr lang="en-US" altLang="ko-KR" dirty="0"/>
                        <a:t>64</a:t>
                      </a:r>
                      <a:endParaRPr lang="ko-KR" altLang="en-US" dirty="0"/>
                    </a:p>
                  </a:txBody>
                  <a:tcPr/>
                </a:tc>
                <a:tc>
                  <a:txBody>
                    <a:bodyPr/>
                    <a:lstStyle/>
                    <a:p>
                      <a:pPr latinLnBrk="1"/>
                      <a:r>
                        <a:rPr lang="en-US" altLang="ko-KR" dirty="0"/>
                        <a:t>64</a:t>
                      </a:r>
                      <a:endParaRPr lang="ko-KR" altLang="en-US" dirty="0"/>
                    </a:p>
                  </a:txBody>
                  <a:tcPr/>
                </a:tc>
                <a:tc>
                  <a:txBody>
                    <a:bodyPr/>
                    <a:lstStyle/>
                    <a:p>
                      <a:pPr latinLnBrk="1"/>
                      <a:r>
                        <a:rPr lang="en-US" altLang="ko-KR" dirty="0"/>
                        <a:t>32</a:t>
                      </a:r>
                      <a:endParaRPr lang="ko-KR" altLang="en-US" dirty="0"/>
                    </a:p>
                  </a:txBody>
                  <a:tcPr/>
                </a:tc>
                <a:extLst>
                  <a:ext uri="{0D108BD9-81ED-4DB2-BD59-A6C34878D82A}">
                    <a16:rowId xmlns:a16="http://schemas.microsoft.com/office/drawing/2014/main" val="81263299"/>
                  </a:ext>
                </a:extLst>
              </a:tr>
              <a:tr h="370840">
                <a:tc>
                  <a:txBody>
                    <a:bodyPr/>
                    <a:lstStyle/>
                    <a:p>
                      <a:pPr latinLnBrk="1"/>
                      <a:r>
                        <a:rPr lang="en-US" altLang="ko-KR" dirty="0"/>
                        <a:t>FPU</a:t>
                      </a:r>
                      <a:endParaRPr lang="ko-KR" altLang="en-US" dirty="0"/>
                    </a:p>
                  </a:txBody>
                  <a:tcPr/>
                </a:tc>
                <a:tc>
                  <a:txBody>
                    <a:bodyPr/>
                    <a:lstStyle/>
                    <a:p>
                      <a:pPr latinLnBrk="1"/>
                      <a:r>
                        <a:rPr lang="en-US" altLang="ko-KR" dirty="0"/>
                        <a:t>Available</a:t>
                      </a:r>
                      <a:endParaRPr lang="ko-KR" altLang="en-US" dirty="0"/>
                    </a:p>
                  </a:txBody>
                  <a:tcPr/>
                </a:tc>
                <a:tc>
                  <a:txBody>
                    <a:bodyPr/>
                    <a:lstStyle/>
                    <a:p>
                      <a:pPr latinLnBrk="1"/>
                      <a:r>
                        <a:rPr lang="en-US" altLang="ko-KR" dirty="0"/>
                        <a:t>None</a:t>
                      </a:r>
                      <a:endParaRPr lang="ko-KR" altLang="en-US" dirty="0"/>
                    </a:p>
                  </a:txBody>
                  <a:tcPr/>
                </a:tc>
                <a:tc>
                  <a:txBody>
                    <a:bodyPr/>
                    <a:lstStyle/>
                    <a:p>
                      <a:pPr latinLnBrk="1"/>
                      <a:r>
                        <a:rPr lang="en-US" altLang="ko-KR" dirty="0"/>
                        <a:t>None</a:t>
                      </a:r>
                      <a:endParaRPr lang="ko-KR" altLang="en-US" dirty="0"/>
                    </a:p>
                  </a:txBody>
                  <a:tcPr/>
                </a:tc>
                <a:tc>
                  <a:txBody>
                    <a:bodyPr/>
                    <a:lstStyle/>
                    <a:p>
                      <a:pPr latinLnBrk="1"/>
                      <a:r>
                        <a:rPr lang="en-US" altLang="ko-KR" dirty="0"/>
                        <a:t>None</a:t>
                      </a:r>
                      <a:endParaRPr lang="ko-KR" altLang="en-US" dirty="0"/>
                    </a:p>
                  </a:txBody>
                  <a:tcPr/>
                </a:tc>
                <a:extLst>
                  <a:ext uri="{0D108BD9-81ED-4DB2-BD59-A6C34878D82A}">
                    <a16:rowId xmlns:a16="http://schemas.microsoft.com/office/drawing/2014/main" val="1454577384"/>
                  </a:ext>
                </a:extLst>
              </a:tr>
              <a:tr h="370840">
                <a:tc>
                  <a:txBody>
                    <a:bodyPr/>
                    <a:lstStyle/>
                    <a:p>
                      <a:pPr latinLnBrk="1"/>
                      <a:r>
                        <a:rPr lang="en-US" altLang="ko-KR" dirty="0"/>
                        <a:t>Instruction Cache</a:t>
                      </a:r>
                      <a:endParaRPr lang="ko-KR" altLang="en-US" dirty="0"/>
                    </a:p>
                  </a:txBody>
                  <a:tcPr/>
                </a:tc>
                <a:tc>
                  <a:txBody>
                    <a:bodyPr/>
                    <a:lstStyle/>
                    <a:p>
                      <a:pPr latinLnBrk="1"/>
                      <a:r>
                        <a:rPr lang="en-US" altLang="ko-KR" dirty="0"/>
                        <a:t>16KB</a:t>
                      </a:r>
                      <a:endParaRPr lang="ko-KR" altLang="en-US" dirty="0"/>
                    </a:p>
                  </a:txBody>
                  <a:tcPr/>
                </a:tc>
                <a:tc>
                  <a:txBody>
                    <a:bodyPr/>
                    <a:lstStyle/>
                    <a:p>
                      <a:pPr latinLnBrk="1"/>
                      <a:r>
                        <a:rPr lang="en-US" altLang="ko-KR" dirty="0"/>
                        <a:t>4KB</a:t>
                      </a:r>
                      <a:endParaRPr lang="ko-KR" altLang="en-US" dirty="0"/>
                    </a:p>
                  </a:txBody>
                  <a:tcPr/>
                </a:tc>
                <a:tc>
                  <a:txBody>
                    <a:bodyPr/>
                    <a:lstStyle/>
                    <a:p>
                      <a:pPr latinLnBrk="1"/>
                      <a:r>
                        <a:rPr lang="en-US" altLang="ko-KR" dirty="0"/>
                        <a:t>4KB</a:t>
                      </a:r>
                      <a:endParaRPr lang="ko-KR" altLang="en-US" dirty="0"/>
                    </a:p>
                  </a:txBody>
                  <a:tcPr/>
                </a:tc>
                <a:tc>
                  <a:txBody>
                    <a:bodyPr/>
                    <a:lstStyle/>
                    <a:p>
                      <a:pPr latinLnBrk="1"/>
                      <a:r>
                        <a:rPr lang="en-US" altLang="ko-KR" dirty="0"/>
                        <a:t>4KB</a:t>
                      </a:r>
                      <a:endParaRPr lang="ko-KR" altLang="en-US" dirty="0"/>
                    </a:p>
                  </a:txBody>
                  <a:tcPr/>
                </a:tc>
                <a:extLst>
                  <a:ext uri="{0D108BD9-81ED-4DB2-BD59-A6C34878D82A}">
                    <a16:rowId xmlns:a16="http://schemas.microsoft.com/office/drawing/2014/main" val="1173180678"/>
                  </a:ext>
                </a:extLst>
              </a:tr>
              <a:tr h="370840">
                <a:tc>
                  <a:txBody>
                    <a:bodyPr/>
                    <a:lstStyle/>
                    <a:p>
                      <a:pPr latinLnBrk="1"/>
                      <a:r>
                        <a:rPr lang="en-US" altLang="ko-KR" dirty="0"/>
                        <a:t>Data Cache</a:t>
                      </a:r>
                      <a:endParaRPr lang="ko-KR" altLang="en-US" dirty="0"/>
                    </a:p>
                  </a:txBody>
                  <a:tcPr/>
                </a:tc>
                <a:tc>
                  <a:txBody>
                    <a:bodyPr/>
                    <a:lstStyle/>
                    <a:p>
                      <a:pPr latinLnBrk="1"/>
                      <a:r>
                        <a:rPr lang="en-US" altLang="ko-KR" dirty="0"/>
                        <a:t>16KB</a:t>
                      </a:r>
                      <a:endParaRPr lang="ko-KR" altLang="en-US" dirty="0"/>
                    </a:p>
                  </a:txBody>
                  <a:tcPr/>
                </a:tc>
                <a:tc>
                  <a:txBody>
                    <a:bodyPr/>
                    <a:lstStyle/>
                    <a:p>
                      <a:pPr latinLnBrk="1"/>
                      <a:r>
                        <a:rPr lang="en-US" altLang="ko-KR" dirty="0"/>
                        <a:t>4KB</a:t>
                      </a:r>
                      <a:endParaRPr lang="ko-KR" altLang="en-US" dirty="0"/>
                    </a:p>
                  </a:txBody>
                  <a:tcPr/>
                </a:tc>
                <a:tc>
                  <a:txBody>
                    <a:bodyPr/>
                    <a:lstStyle/>
                    <a:p>
                      <a:pPr latinLnBrk="1"/>
                      <a:r>
                        <a:rPr lang="en-US" altLang="ko-KR" dirty="0"/>
                        <a:t>4KB</a:t>
                      </a:r>
                      <a:endParaRPr lang="ko-KR" altLang="en-US" dirty="0"/>
                    </a:p>
                  </a:txBody>
                  <a:tcPr/>
                </a:tc>
                <a:tc>
                  <a:txBody>
                    <a:bodyPr/>
                    <a:lstStyle/>
                    <a:p>
                      <a:pPr latinLnBrk="1"/>
                      <a:r>
                        <a:rPr lang="en-US" altLang="ko-KR" dirty="0"/>
                        <a:t>4KB</a:t>
                      </a:r>
                      <a:endParaRPr lang="ko-KR" altLang="en-US" dirty="0"/>
                    </a:p>
                  </a:txBody>
                  <a:tcPr/>
                </a:tc>
                <a:extLst>
                  <a:ext uri="{0D108BD9-81ED-4DB2-BD59-A6C34878D82A}">
                    <a16:rowId xmlns:a16="http://schemas.microsoft.com/office/drawing/2014/main" val="1947959914"/>
                  </a:ext>
                </a:extLst>
              </a:tr>
              <a:tr h="370840">
                <a:tc>
                  <a:txBody>
                    <a:bodyPr/>
                    <a:lstStyle/>
                    <a:p>
                      <a:pPr latinLnBrk="1"/>
                      <a:r>
                        <a:rPr lang="en-US" altLang="ko-KR" dirty="0"/>
                        <a:t>Cache Mapping</a:t>
                      </a:r>
                      <a:endParaRPr lang="ko-KR" altLang="en-US" dirty="0"/>
                    </a:p>
                  </a:txBody>
                  <a:tcPr/>
                </a:tc>
                <a:tc>
                  <a:txBody>
                    <a:bodyPr/>
                    <a:lstStyle/>
                    <a:p>
                      <a:pPr latinLnBrk="1"/>
                      <a:r>
                        <a:rPr lang="en-US" altLang="ko-KR" dirty="0"/>
                        <a:t>4-way Set Associative</a:t>
                      </a:r>
                      <a:endParaRPr lang="ko-KR" altLang="en-US" dirty="0"/>
                    </a:p>
                  </a:txBody>
                  <a:tcPr/>
                </a:tc>
                <a:tc>
                  <a:txBody>
                    <a:bodyPr/>
                    <a:lstStyle/>
                    <a:p>
                      <a:pPr latinLnBrk="1"/>
                      <a:r>
                        <a:rPr lang="en-US" altLang="ko-KR" dirty="0"/>
                        <a:t>Direct Mapping</a:t>
                      </a:r>
                      <a:endParaRPr lang="ko-KR" altLang="en-US" dirty="0"/>
                    </a:p>
                  </a:txBody>
                  <a:tcPr/>
                </a:tc>
                <a:tc>
                  <a:txBody>
                    <a:bodyPr/>
                    <a:lstStyle/>
                    <a:p>
                      <a:pPr latinLnBrk="1"/>
                      <a:r>
                        <a:rPr lang="en-US" altLang="ko-KR" dirty="0"/>
                        <a:t>Direct Mapping</a:t>
                      </a:r>
                      <a:endParaRPr lang="ko-KR" altLang="en-US" dirty="0"/>
                    </a:p>
                  </a:txBody>
                  <a:tcPr/>
                </a:tc>
                <a:tc>
                  <a:txBody>
                    <a:bodyPr/>
                    <a:lstStyle/>
                    <a:p>
                      <a:pPr latinLnBrk="1"/>
                      <a:r>
                        <a:rPr lang="en-US" altLang="ko-KR" dirty="0"/>
                        <a:t>Direct Mapping</a:t>
                      </a:r>
                      <a:endParaRPr lang="ko-KR" altLang="en-US" dirty="0"/>
                    </a:p>
                  </a:txBody>
                  <a:tcPr/>
                </a:tc>
                <a:extLst>
                  <a:ext uri="{0D108BD9-81ED-4DB2-BD59-A6C34878D82A}">
                    <a16:rowId xmlns:a16="http://schemas.microsoft.com/office/drawing/2014/main" val="1308962079"/>
                  </a:ext>
                </a:extLst>
              </a:tr>
            </a:tbl>
          </a:graphicData>
        </a:graphic>
      </p:graphicFrame>
    </p:spTree>
    <p:extLst>
      <p:ext uri="{BB962C8B-B14F-4D97-AF65-F5344CB8AC3E}">
        <p14:creationId xmlns:p14="http://schemas.microsoft.com/office/powerpoint/2010/main" val="3079324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012145-05F6-4E66-B865-7CE78F483CC6}"/>
              </a:ext>
            </a:extLst>
          </p:cNvPr>
          <p:cNvSpPr>
            <a:spLocks noGrp="1"/>
          </p:cNvSpPr>
          <p:nvPr>
            <p:ph idx="1"/>
          </p:nvPr>
        </p:nvSpPr>
        <p:spPr>
          <a:xfrm>
            <a:off x="607624" y="990600"/>
            <a:ext cx="11076376" cy="5334000"/>
          </a:xfrm>
        </p:spPr>
        <p:txBody>
          <a:bodyPr/>
          <a:lstStyle/>
          <a:p>
            <a:r>
              <a:rPr lang="en-US" dirty="0" err="1"/>
              <a:t>Chipyard</a:t>
            </a:r>
            <a:r>
              <a:rPr lang="en-US" dirty="0"/>
              <a:t> is an open-source SoC development platform launched by UC Berkeley </a:t>
            </a:r>
          </a:p>
          <a:p>
            <a:r>
              <a:rPr lang="en-US" dirty="0" err="1"/>
              <a:t>Chipyard</a:t>
            </a:r>
            <a:r>
              <a:rPr lang="en-US" dirty="0"/>
              <a:t> provides many components for building SoC around the RISC-V CPU and also provides many environments for testing and development</a:t>
            </a:r>
          </a:p>
          <a:p>
            <a:r>
              <a:rPr lang="en-US" dirty="0"/>
              <a:t>Among the components of </a:t>
            </a:r>
            <a:r>
              <a:rPr lang="en-US" dirty="0" err="1"/>
              <a:t>Chipyard</a:t>
            </a:r>
            <a:r>
              <a:rPr lang="en-US" dirty="0"/>
              <a:t>, the CPU based on the RISC-V instruction set includes: Rocket core, Berkeley Out-of-Order Machine</a:t>
            </a:r>
            <a:r>
              <a:rPr lang="en-US" altLang="ko-KR" dirty="0"/>
              <a:t> (BOOM)</a:t>
            </a:r>
            <a:r>
              <a:rPr lang="en-US" dirty="0"/>
              <a:t>, CVA6, and Ibex core</a:t>
            </a:r>
          </a:p>
        </p:txBody>
      </p:sp>
      <p:sp>
        <p:nvSpPr>
          <p:cNvPr id="3" name="Slide Number Placeholder 2">
            <a:extLst>
              <a:ext uri="{FF2B5EF4-FFF2-40B4-BE49-F238E27FC236}">
                <a16:creationId xmlns:a16="http://schemas.microsoft.com/office/drawing/2014/main" id="{6E4B696B-2B03-4BF2-8E27-6766599713D0}"/>
              </a:ext>
            </a:extLst>
          </p:cNvPr>
          <p:cNvSpPr>
            <a:spLocks noGrp="1"/>
          </p:cNvSpPr>
          <p:nvPr>
            <p:ph type="sldNum" sz="quarter" idx="12"/>
          </p:nvPr>
        </p:nvSpPr>
        <p:spPr/>
        <p:txBody>
          <a:bodyPr/>
          <a:lstStyle/>
          <a:p>
            <a:fld id="{436DCDFF-1B32-486D-8FC6-0CE2BE63C02C}" type="slidenum">
              <a:rPr lang="en-US" smtClean="0"/>
              <a:t>2</a:t>
            </a:fld>
            <a:endParaRPr lang="en-US"/>
          </a:p>
        </p:txBody>
      </p:sp>
      <p:sp>
        <p:nvSpPr>
          <p:cNvPr id="4" name="Title 3">
            <a:extLst>
              <a:ext uri="{FF2B5EF4-FFF2-40B4-BE49-F238E27FC236}">
                <a16:creationId xmlns:a16="http://schemas.microsoft.com/office/drawing/2014/main" id="{975809E5-C8C1-4202-AAC6-879D341FA1BF}"/>
              </a:ext>
            </a:extLst>
          </p:cNvPr>
          <p:cNvSpPr>
            <a:spLocks noGrp="1"/>
          </p:cNvSpPr>
          <p:nvPr>
            <p:ph type="title"/>
          </p:nvPr>
        </p:nvSpPr>
        <p:spPr/>
        <p:txBody>
          <a:bodyPr/>
          <a:lstStyle/>
          <a:p>
            <a:r>
              <a:rPr lang="en-US" dirty="0"/>
              <a:t>Environment</a:t>
            </a:r>
          </a:p>
        </p:txBody>
      </p:sp>
      <p:pic>
        <p:nvPicPr>
          <p:cNvPr id="6" name="Picture 5">
            <a:extLst>
              <a:ext uri="{FF2B5EF4-FFF2-40B4-BE49-F238E27FC236}">
                <a16:creationId xmlns:a16="http://schemas.microsoft.com/office/drawing/2014/main" id="{C90F2230-61EE-4F80-BC1C-780C53CD8A06}"/>
              </a:ext>
            </a:extLst>
          </p:cNvPr>
          <p:cNvPicPr>
            <a:picLocks noChangeAspect="1"/>
          </p:cNvPicPr>
          <p:nvPr/>
        </p:nvPicPr>
        <p:blipFill>
          <a:blip r:embed="rId2"/>
          <a:stretch>
            <a:fillRect/>
          </a:stretch>
        </p:blipFill>
        <p:spPr>
          <a:xfrm>
            <a:off x="1899842" y="2833170"/>
            <a:ext cx="8549089" cy="3688819"/>
          </a:xfrm>
          <a:prstGeom prst="rect">
            <a:avLst/>
          </a:prstGeom>
          <a:ln w="28575">
            <a:solidFill>
              <a:schemeClr val="tx1"/>
            </a:solidFill>
          </a:ln>
        </p:spPr>
      </p:pic>
    </p:spTree>
    <p:extLst>
      <p:ext uri="{BB962C8B-B14F-4D97-AF65-F5344CB8AC3E}">
        <p14:creationId xmlns:p14="http://schemas.microsoft.com/office/powerpoint/2010/main" val="730475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BDDF42-1DF5-42EF-AC6F-9E84EDD7C7B6}"/>
              </a:ext>
            </a:extLst>
          </p:cNvPr>
          <p:cNvPicPr>
            <a:picLocks noChangeAspect="1"/>
          </p:cNvPicPr>
          <p:nvPr/>
        </p:nvPicPr>
        <p:blipFill>
          <a:blip r:embed="rId2"/>
          <a:stretch>
            <a:fillRect/>
          </a:stretch>
        </p:blipFill>
        <p:spPr>
          <a:xfrm>
            <a:off x="1032834" y="1348533"/>
            <a:ext cx="5747528" cy="1274452"/>
          </a:xfrm>
          <a:prstGeom prst="rect">
            <a:avLst/>
          </a:prstGeom>
        </p:spPr>
      </p:pic>
      <p:sp>
        <p:nvSpPr>
          <p:cNvPr id="2" name="Content Placeholder 1">
            <a:extLst>
              <a:ext uri="{FF2B5EF4-FFF2-40B4-BE49-F238E27FC236}">
                <a16:creationId xmlns:a16="http://schemas.microsoft.com/office/drawing/2014/main" id="{813B35EE-EECC-4FC8-B0E3-AA32A0012C84}"/>
              </a:ext>
            </a:extLst>
          </p:cNvPr>
          <p:cNvSpPr>
            <a:spLocks noGrp="1"/>
          </p:cNvSpPr>
          <p:nvPr>
            <p:ph idx="1"/>
          </p:nvPr>
        </p:nvSpPr>
        <p:spPr/>
        <p:txBody>
          <a:bodyPr/>
          <a:lstStyle/>
          <a:p>
            <a:r>
              <a:rPr lang="en-US" altLang="ko-KR" dirty="0"/>
              <a:t>Config file location</a:t>
            </a:r>
            <a:endParaRPr lang="ko-KR" altLang="en-US" dirty="0"/>
          </a:p>
        </p:txBody>
      </p:sp>
      <p:sp>
        <p:nvSpPr>
          <p:cNvPr id="3" name="Slide Number Placeholder 2">
            <a:extLst>
              <a:ext uri="{FF2B5EF4-FFF2-40B4-BE49-F238E27FC236}">
                <a16:creationId xmlns:a16="http://schemas.microsoft.com/office/drawing/2014/main" id="{2FAFA199-E3AD-48E8-8094-FC2676F8E93F}"/>
              </a:ext>
            </a:extLst>
          </p:cNvPr>
          <p:cNvSpPr>
            <a:spLocks noGrp="1"/>
          </p:cNvSpPr>
          <p:nvPr>
            <p:ph type="sldNum" sz="quarter" idx="12"/>
          </p:nvPr>
        </p:nvSpPr>
        <p:spPr/>
        <p:txBody>
          <a:bodyPr/>
          <a:lstStyle/>
          <a:p>
            <a:fld id="{436DCDFF-1B32-486D-8FC6-0CE2BE63C02C}" type="slidenum">
              <a:rPr lang="en-US" smtClean="0"/>
              <a:t>20</a:t>
            </a:fld>
            <a:endParaRPr lang="en-US"/>
          </a:p>
        </p:txBody>
      </p:sp>
      <p:sp>
        <p:nvSpPr>
          <p:cNvPr id="4" name="Title 3">
            <a:extLst>
              <a:ext uri="{FF2B5EF4-FFF2-40B4-BE49-F238E27FC236}">
                <a16:creationId xmlns:a16="http://schemas.microsoft.com/office/drawing/2014/main" id="{EBF22622-AB4C-4AA6-ABB9-837FE0E5612D}"/>
              </a:ext>
            </a:extLst>
          </p:cNvPr>
          <p:cNvSpPr>
            <a:spLocks noGrp="1"/>
          </p:cNvSpPr>
          <p:nvPr>
            <p:ph type="title"/>
          </p:nvPr>
        </p:nvSpPr>
        <p:spPr/>
        <p:txBody>
          <a:bodyPr/>
          <a:lstStyle/>
          <a:p>
            <a:r>
              <a:rPr lang="en-US" altLang="ko-KR" dirty="0"/>
              <a:t>SoC RTL Generation (</a:t>
            </a:r>
            <a:r>
              <a:rPr lang="en-US" altLang="ko-KR" dirty="0" err="1"/>
              <a:t>Gemmini</a:t>
            </a:r>
            <a:r>
              <a:rPr lang="en-US" altLang="ko-KR" dirty="0"/>
              <a:t>)</a:t>
            </a:r>
            <a:endParaRPr lang="ko-KR" altLang="en-US" dirty="0"/>
          </a:p>
        </p:txBody>
      </p:sp>
      <p:sp>
        <p:nvSpPr>
          <p:cNvPr id="12" name="Rectangle 11">
            <a:extLst>
              <a:ext uri="{FF2B5EF4-FFF2-40B4-BE49-F238E27FC236}">
                <a16:creationId xmlns:a16="http://schemas.microsoft.com/office/drawing/2014/main" id="{8E308857-442E-4796-B35E-AB77BEB2E596}"/>
              </a:ext>
            </a:extLst>
          </p:cNvPr>
          <p:cNvSpPr/>
          <p:nvPr/>
        </p:nvSpPr>
        <p:spPr>
          <a:xfrm>
            <a:off x="3278039" y="1738702"/>
            <a:ext cx="733244" cy="88428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Picture 7">
            <a:extLst>
              <a:ext uri="{FF2B5EF4-FFF2-40B4-BE49-F238E27FC236}">
                <a16:creationId xmlns:a16="http://schemas.microsoft.com/office/drawing/2014/main" id="{98CAC322-9C84-44CC-9D4E-898487035174}"/>
              </a:ext>
            </a:extLst>
          </p:cNvPr>
          <p:cNvPicPr>
            <a:picLocks noChangeAspect="1"/>
          </p:cNvPicPr>
          <p:nvPr/>
        </p:nvPicPr>
        <p:blipFill>
          <a:blip r:embed="rId3"/>
          <a:stretch>
            <a:fillRect/>
          </a:stretch>
        </p:blipFill>
        <p:spPr>
          <a:xfrm>
            <a:off x="7366721" y="1067157"/>
            <a:ext cx="3512330" cy="5379950"/>
          </a:xfrm>
          <a:prstGeom prst="rect">
            <a:avLst/>
          </a:prstGeom>
        </p:spPr>
      </p:pic>
      <p:pic>
        <p:nvPicPr>
          <p:cNvPr id="14" name="Picture 13">
            <a:extLst>
              <a:ext uri="{FF2B5EF4-FFF2-40B4-BE49-F238E27FC236}">
                <a16:creationId xmlns:a16="http://schemas.microsoft.com/office/drawing/2014/main" id="{15FE54F8-B302-43CA-B1CA-EFC1F0AA7367}"/>
              </a:ext>
            </a:extLst>
          </p:cNvPr>
          <p:cNvPicPr>
            <a:picLocks noChangeAspect="1"/>
          </p:cNvPicPr>
          <p:nvPr/>
        </p:nvPicPr>
        <p:blipFill rotWithShape="1">
          <a:blip r:embed="rId4"/>
          <a:srcRect l="39092" t="7042" r="2116" b="2742"/>
          <a:stretch/>
        </p:blipFill>
        <p:spPr>
          <a:xfrm>
            <a:off x="2092901" y="2772265"/>
            <a:ext cx="4382219" cy="3674842"/>
          </a:xfrm>
          <a:prstGeom prst="rect">
            <a:avLst/>
          </a:prstGeom>
        </p:spPr>
      </p:pic>
    </p:spTree>
    <p:extLst>
      <p:ext uri="{BB962C8B-B14F-4D97-AF65-F5344CB8AC3E}">
        <p14:creationId xmlns:p14="http://schemas.microsoft.com/office/powerpoint/2010/main" val="3221557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BDDF42-1DF5-42EF-AC6F-9E84EDD7C7B6}"/>
              </a:ext>
            </a:extLst>
          </p:cNvPr>
          <p:cNvPicPr>
            <a:picLocks noChangeAspect="1"/>
          </p:cNvPicPr>
          <p:nvPr/>
        </p:nvPicPr>
        <p:blipFill>
          <a:blip r:embed="rId2"/>
          <a:stretch>
            <a:fillRect/>
          </a:stretch>
        </p:blipFill>
        <p:spPr>
          <a:xfrm>
            <a:off x="1032834" y="1348533"/>
            <a:ext cx="5747528" cy="1274452"/>
          </a:xfrm>
          <a:prstGeom prst="rect">
            <a:avLst/>
          </a:prstGeom>
        </p:spPr>
      </p:pic>
      <p:sp>
        <p:nvSpPr>
          <p:cNvPr id="2" name="Content Placeholder 1">
            <a:extLst>
              <a:ext uri="{FF2B5EF4-FFF2-40B4-BE49-F238E27FC236}">
                <a16:creationId xmlns:a16="http://schemas.microsoft.com/office/drawing/2014/main" id="{813B35EE-EECC-4FC8-B0E3-AA32A0012C84}"/>
              </a:ext>
            </a:extLst>
          </p:cNvPr>
          <p:cNvSpPr>
            <a:spLocks noGrp="1"/>
          </p:cNvSpPr>
          <p:nvPr>
            <p:ph idx="1"/>
          </p:nvPr>
        </p:nvSpPr>
        <p:spPr/>
        <p:txBody>
          <a:bodyPr/>
          <a:lstStyle/>
          <a:p>
            <a:r>
              <a:rPr lang="en-US" altLang="ko-KR" dirty="0"/>
              <a:t>Config file location</a:t>
            </a:r>
            <a:endParaRPr lang="ko-KR" altLang="en-US" dirty="0"/>
          </a:p>
        </p:txBody>
      </p:sp>
      <p:sp>
        <p:nvSpPr>
          <p:cNvPr id="3" name="Slide Number Placeholder 2">
            <a:extLst>
              <a:ext uri="{FF2B5EF4-FFF2-40B4-BE49-F238E27FC236}">
                <a16:creationId xmlns:a16="http://schemas.microsoft.com/office/drawing/2014/main" id="{2FAFA199-E3AD-48E8-8094-FC2676F8E93F}"/>
              </a:ext>
            </a:extLst>
          </p:cNvPr>
          <p:cNvSpPr>
            <a:spLocks noGrp="1"/>
          </p:cNvSpPr>
          <p:nvPr>
            <p:ph type="sldNum" sz="quarter" idx="12"/>
          </p:nvPr>
        </p:nvSpPr>
        <p:spPr/>
        <p:txBody>
          <a:bodyPr/>
          <a:lstStyle/>
          <a:p>
            <a:fld id="{436DCDFF-1B32-486D-8FC6-0CE2BE63C02C}" type="slidenum">
              <a:rPr lang="en-US" smtClean="0"/>
              <a:t>21</a:t>
            </a:fld>
            <a:endParaRPr lang="en-US"/>
          </a:p>
        </p:txBody>
      </p:sp>
      <p:sp>
        <p:nvSpPr>
          <p:cNvPr id="4" name="Title 3">
            <a:extLst>
              <a:ext uri="{FF2B5EF4-FFF2-40B4-BE49-F238E27FC236}">
                <a16:creationId xmlns:a16="http://schemas.microsoft.com/office/drawing/2014/main" id="{EBF22622-AB4C-4AA6-ABB9-837FE0E5612D}"/>
              </a:ext>
            </a:extLst>
          </p:cNvPr>
          <p:cNvSpPr>
            <a:spLocks noGrp="1"/>
          </p:cNvSpPr>
          <p:nvPr>
            <p:ph type="title"/>
          </p:nvPr>
        </p:nvSpPr>
        <p:spPr/>
        <p:txBody>
          <a:bodyPr/>
          <a:lstStyle/>
          <a:p>
            <a:r>
              <a:rPr lang="en-US" altLang="ko-KR" dirty="0"/>
              <a:t>SoC RTL Generation (</a:t>
            </a:r>
            <a:r>
              <a:rPr lang="en-US" altLang="ko-KR" dirty="0" err="1"/>
              <a:t>Gemmini</a:t>
            </a:r>
            <a:r>
              <a:rPr lang="en-US" altLang="ko-KR" dirty="0"/>
              <a:t>)</a:t>
            </a:r>
            <a:endParaRPr lang="ko-KR" altLang="en-US" dirty="0"/>
          </a:p>
        </p:txBody>
      </p:sp>
      <p:sp>
        <p:nvSpPr>
          <p:cNvPr id="12" name="Rectangle 11">
            <a:extLst>
              <a:ext uri="{FF2B5EF4-FFF2-40B4-BE49-F238E27FC236}">
                <a16:creationId xmlns:a16="http://schemas.microsoft.com/office/drawing/2014/main" id="{8E308857-442E-4796-B35E-AB77BEB2E596}"/>
              </a:ext>
            </a:extLst>
          </p:cNvPr>
          <p:cNvSpPr/>
          <p:nvPr/>
        </p:nvSpPr>
        <p:spPr>
          <a:xfrm>
            <a:off x="4226939" y="1704584"/>
            <a:ext cx="862641" cy="9529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4">
            <a:extLst>
              <a:ext uri="{FF2B5EF4-FFF2-40B4-BE49-F238E27FC236}">
                <a16:creationId xmlns:a16="http://schemas.microsoft.com/office/drawing/2014/main" id="{D01D7D8A-2660-4639-AA75-DC91B03ECA8A}"/>
              </a:ext>
            </a:extLst>
          </p:cNvPr>
          <p:cNvPicPr>
            <a:picLocks noChangeAspect="1"/>
          </p:cNvPicPr>
          <p:nvPr/>
        </p:nvPicPr>
        <p:blipFill>
          <a:blip r:embed="rId3"/>
          <a:stretch>
            <a:fillRect/>
          </a:stretch>
        </p:blipFill>
        <p:spPr>
          <a:xfrm>
            <a:off x="6900233" y="2924449"/>
            <a:ext cx="4895850" cy="3219450"/>
          </a:xfrm>
          <a:prstGeom prst="rect">
            <a:avLst/>
          </a:prstGeom>
        </p:spPr>
      </p:pic>
      <p:pic>
        <p:nvPicPr>
          <p:cNvPr id="10" name="Picture 9">
            <a:extLst>
              <a:ext uri="{FF2B5EF4-FFF2-40B4-BE49-F238E27FC236}">
                <a16:creationId xmlns:a16="http://schemas.microsoft.com/office/drawing/2014/main" id="{A103758F-3CF2-4201-BCAA-32A3E208B8F6}"/>
              </a:ext>
            </a:extLst>
          </p:cNvPr>
          <p:cNvPicPr>
            <a:picLocks noChangeAspect="1"/>
          </p:cNvPicPr>
          <p:nvPr/>
        </p:nvPicPr>
        <p:blipFill>
          <a:blip r:embed="rId4"/>
          <a:stretch>
            <a:fillRect/>
          </a:stretch>
        </p:blipFill>
        <p:spPr>
          <a:xfrm>
            <a:off x="421199" y="2849337"/>
            <a:ext cx="6359163" cy="3475263"/>
          </a:xfrm>
          <a:prstGeom prst="rect">
            <a:avLst/>
          </a:prstGeom>
        </p:spPr>
      </p:pic>
      <p:sp>
        <p:nvSpPr>
          <p:cNvPr id="9" name="Rectangle 8">
            <a:extLst>
              <a:ext uri="{FF2B5EF4-FFF2-40B4-BE49-F238E27FC236}">
                <a16:creationId xmlns:a16="http://schemas.microsoft.com/office/drawing/2014/main" id="{C6C6C63C-63FE-4A6C-9D41-6AE27E1B9973}"/>
              </a:ext>
            </a:extLst>
          </p:cNvPr>
          <p:cNvSpPr/>
          <p:nvPr/>
        </p:nvSpPr>
        <p:spPr>
          <a:xfrm>
            <a:off x="607625" y="4834854"/>
            <a:ext cx="1342556" cy="4897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97679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BDDF42-1DF5-42EF-AC6F-9E84EDD7C7B6}"/>
              </a:ext>
            </a:extLst>
          </p:cNvPr>
          <p:cNvPicPr>
            <a:picLocks noChangeAspect="1"/>
          </p:cNvPicPr>
          <p:nvPr/>
        </p:nvPicPr>
        <p:blipFill>
          <a:blip r:embed="rId2"/>
          <a:stretch>
            <a:fillRect/>
          </a:stretch>
        </p:blipFill>
        <p:spPr>
          <a:xfrm>
            <a:off x="1032834" y="1348533"/>
            <a:ext cx="5747528" cy="1274452"/>
          </a:xfrm>
          <a:prstGeom prst="rect">
            <a:avLst/>
          </a:prstGeom>
        </p:spPr>
      </p:pic>
      <p:sp>
        <p:nvSpPr>
          <p:cNvPr id="2" name="Content Placeholder 1">
            <a:extLst>
              <a:ext uri="{FF2B5EF4-FFF2-40B4-BE49-F238E27FC236}">
                <a16:creationId xmlns:a16="http://schemas.microsoft.com/office/drawing/2014/main" id="{813B35EE-EECC-4FC8-B0E3-AA32A0012C84}"/>
              </a:ext>
            </a:extLst>
          </p:cNvPr>
          <p:cNvSpPr>
            <a:spLocks noGrp="1"/>
          </p:cNvSpPr>
          <p:nvPr>
            <p:ph idx="1"/>
          </p:nvPr>
        </p:nvSpPr>
        <p:spPr/>
        <p:txBody>
          <a:bodyPr/>
          <a:lstStyle/>
          <a:p>
            <a:r>
              <a:rPr lang="en-US" altLang="ko-KR" dirty="0"/>
              <a:t>Config file location</a:t>
            </a:r>
            <a:endParaRPr lang="ko-KR" altLang="en-US" dirty="0"/>
          </a:p>
        </p:txBody>
      </p:sp>
      <p:sp>
        <p:nvSpPr>
          <p:cNvPr id="3" name="Slide Number Placeholder 2">
            <a:extLst>
              <a:ext uri="{FF2B5EF4-FFF2-40B4-BE49-F238E27FC236}">
                <a16:creationId xmlns:a16="http://schemas.microsoft.com/office/drawing/2014/main" id="{2FAFA199-E3AD-48E8-8094-FC2676F8E93F}"/>
              </a:ext>
            </a:extLst>
          </p:cNvPr>
          <p:cNvSpPr>
            <a:spLocks noGrp="1"/>
          </p:cNvSpPr>
          <p:nvPr>
            <p:ph type="sldNum" sz="quarter" idx="12"/>
          </p:nvPr>
        </p:nvSpPr>
        <p:spPr/>
        <p:txBody>
          <a:bodyPr/>
          <a:lstStyle/>
          <a:p>
            <a:fld id="{436DCDFF-1B32-486D-8FC6-0CE2BE63C02C}" type="slidenum">
              <a:rPr lang="en-US" smtClean="0"/>
              <a:t>22</a:t>
            </a:fld>
            <a:endParaRPr lang="en-US"/>
          </a:p>
        </p:txBody>
      </p:sp>
      <p:sp>
        <p:nvSpPr>
          <p:cNvPr id="4" name="Title 3">
            <a:extLst>
              <a:ext uri="{FF2B5EF4-FFF2-40B4-BE49-F238E27FC236}">
                <a16:creationId xmlns:a16="http://schemas.microsoft.com/office/drawing/2014/main" id="{EBF22622-AB4C-4AA6-ABB9-837FE0E5612D}"/>
              </a:ext>
            </a:extLst>
          </p:cNvPr>
          <p:cNvSpPr>
            <a:spLocks noGrp="1"/>
          </p:cNvSpPr>
          <p:nvPr>
            <p:ph type="title"/>
          </p:nvPr>
        </p:nvSpPr>
        <p:spPr/>
        <p:txBody>
          <a:bodyPr/>
          <a:lstStyle/>
          <a:p>
            <a:r>
              <a:rPr lang="en-US" altLang="ko-KR" dirty="0"/>
              <a:t>SoC RTL Generation (</a:t>
            </a:r>
            <a:r>
              <a:rPr lang="en-US" altLang="ko-KR" dirty="0" err="1"/>
              <a:t>Gemmini</a:t>
            </a:r>
            <a:r>
              <a:rPr lang="en-US" altLang="ko-KR" dirty="0"/>
              <a:t>)</a:t>
            </a:r>
            <a:endParaRPr lang="ko-KR" altLang="en-US" dirty="0"/>
          </a:p>
        </p:txBody>
      </p:sp>
      <p:sp>
        <p:nvSpPr>
          <p:cNvPr id="12" name="Rectangle 11">
            <a:extLst>
              <a:ext uri="{FF2B5EF4-FFF2-40B4-BE49-F238E27FC236}">
                <a16:creationId xmlns:a16="http://schemas.microsoft.com/office/drawing/2014/main" id="{8E308857-442E-4796-B35E-AB77BEB2E596}"/>
              </a:ext>
            </a:extLst>
          </p:cNvPr>
          <p:cNvSpPr/>
          <p:nvPr/>
        </p:nvSpPr>
        <p:spPr>
          <a:xfrm>
            <a:off x="2130724" y="1704584"/>
            <a:ext cx="862641" cy="9529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5">
            <a:extLst>
              <a:ext uri="{FF2B5EF4-FFF2-40B4-BE49-F238E27FC236}">
                <a16:creationId xmlns:a16="http://schemas.microsoft.com/office/drawing/2014/main" id="{6D0F2F88-7C60-430F-9CB3-81ED398A5BF5}"/>
              </a:ext>
            </a:extLst>
          </p:cNvPr>
          <p:cNvPicPr>
            <a:picLocks noChangeAspect="1"/>
          </p:cNvPicPr>
          <p:nvPr/>
        </p:nvPicPr>
        <p:blipFill>
          <a:blip r:embed="rId3"/>
          <a:stretch>
            <a:fillRect/>
          </a:stretch>
        </p:blipFill>
        <p:spPr>
          <a:xfrm>
            <a:off x="6607834" y="1839220"/>
            <a:ext cx="4868725" cy="4634916"/>
          </a:xfrm>
          <a:prstGeom prst="rect">
            <a:avLst/>
          </a:prstGeom>
        </p:spPr>
      </p:pic>
      <p:pic>
        <p:nvPicPr>
          <p:cNvPr id="8" name="Picture 7">
            <a:extLst>
              <a:ext uri="{FF2B5EF4-FFF2-40B4-BE49-F238E27FC236}">
                <a16:creationId xmlns:a16="http://schemas.microsoft.com/office/drawing/2014/main" id="{54D8DDDA-B3D9-41E9-9242-5C35719C74D3}"/>
              </a:ext>
            </a:extLst>
          </p:cNvPr>
          <p:cNvPicPr>
            <a:picLocks noChangeAspect="1"/>
          </p:cNvPicPr>
          <p:nvPr/>
        </p:nvPicPr>
        <p:blipFill rotWithShape="1">
          <a:blip r:embed="rId4"/>
          <a:srcRect r="56584"/>
          <a:stretch/>
        </p:blipFill>
        <p:spPr>
          <a:xfrm>
            <a:off x="832147" y="4322360"/>
            <a:ext cx="5163212" cy="2205032"/>
          </a:xfrm>
          <a:prstGeom prst="rect">
            <a:avLst/>
          </a:prstGeom>
        </p:spPr>
      </p:pic>
      <p:pic>
        <p:nvPicPr>
          <p:cNvPr id="9" name="Picture 8">
            <a:extLst>
              <a:ext uri="{FF2B5EF4-FFF2-40B4-BE49-F238E27FC236}">
                <a16:creationId xmlns:a16="http://schemas.microsoft.com/office/drawing/2014/main" id="{48615F5E-904F-47DF-B368-B3420DC1FFFF}"/>
              </a:ext>
            </a:extLst>
          </p:cNvPr>
          <p:cNvPicPr>
            <a:picLocks noChangeAspect="1"/>
          </p:cNvPicPr>
          <p:nvPr/>
        </p:nvPicPr>
        <p:blipFill>
          <a:blip r:embed="rId5"/>
          <a:stretch>
            <a:fillRect/>
          </a:stretch>
        </p:blipFill>
        <p:spPr>
          <a:xfrm>
            <a:off x="832147" y="2944533"/>
            <a:ext cx="4305133" cy="1333872"/>
          </a:xfrm>
          <a:prstGeom prst="rect">
            <a:avLst/>
          </a:prstGeom>
        </p:spPr>
      </p:pic>
    </p:spTree>
    <p:extLst>
      <p:ext uri="{BB962C8B-B14F-4D97-AF65-F5344CB8AC3E}">
        <p14:creationId xmlns:p14="http://schemas.microsoft.com/office/powerpoint/2010/main" val="3905196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774B77-84EF-4170-91E0-547045F5A22B}"/>
              </a:ext>
            </a:extLst>
          </p:cNvPr>
          <p:cNvSpPr>
            <a:spLocks noGrp="1"/>
          </p:cNvSpPr>
          <p:nvPr>
            <p:ph idx="1"/>
          </p:nvPr>
        </p:nvSpPr>
        <p:spPr/>
        <p:txBody>
          <a:bodyPr/>
          <a:lstStyle/>
          <a:p>
            <a:r>
              <a:rPr lang="en-US" altLang="ko-KR" dirty="0" err="1"/>
              <a:t>Gemmini</a:t>
            </a:r>
            <a:r>
              <a:rPr lang="en-US" altLang="ko-KR" dirty="0"/>
              <a:t> build outputs</a:t>
            </a:r>
            <a:endParaRPr lang="ko-KR" altLang="en-US" dirty="0"/>
          </a:p>
        </p:txBody>
      </p:sp>
      <p:sp>
        <p:nvSpPr>
          <p:cNvPr id="3" name="Slide Number Placeholder 2">
            <a:extLst>
              <a:ext uri="{FF2B5EF4-FFF2-40B4-BE49-F238E27FC236}">
                <a16:creationId xmlns:a16="http://schemas.microsoft.com/office/drawing/2014/main" id="{64EFA56C-31CC-4689-AA54-1582F2352537}"/>
              </a:ext>
            </a:extLst>
          </p:cNvPr>
          <p:cNvSpPr>
            <a:spLocks noGrp="1"/>
          </p:cNvSpPr>
          <p:nvPr>
            <p:ph type="sldNum" sz="quarter" idx="12"/>
          </p:nvPr>
        </p:nvSpPr>
        <p:spPr/>
        <p:txBody>
          <a:bodyPr/>
          <a:lstStyle/>
          <a:p>
            <a:fld id="{436DCDFF-1B32-486D-8FC6-0CE2BE63C02C}" type="slidenum">
              <a:rPr lang="en-US" smtClean="0"/>
              <a:t>23</a:t>
            </a:fld>
            <a:endParaRPr lang="en-US"/>
          </a:p>
        </p:txBody>
      </p:sp>
      <p:sp>
        <p:nvSpPr>
          <p:cNvPr id="4" name="Title 3">
            <a:extLst>
              <a:ext uri="{FF2B5EF4-FFF2-40B4-BE49-F238E27FC236}">
                <a16:creationId xmlns:a16="http://schemas.microsoft.com/office/drawing/2014/main" id="{0FBD1384-759B-41A4-8146-F933B689D7A3}"/>
              </a:ext>
            </a:extLst>
          </p:cNvPr>
          <p:cNvSpPr>
            <a:spLocks noGrp="1"/>
          </p:cNvSpPr>
          <p:nvPr>
            <p:ph type="title"/>
          </p:nvPr>
        </p:nvSpPr>
        <p:spPr/>
        <p:txBody>
          <a:bodyPr/>
          <a:lstStyle/>
          <a:p>
            <a:r>
              <a:rPr lang="en-US" altLang="ko-KR" dirty="0" err="1"/>
              <a:t>Gemmini</a:t>
            </a:r>
            <a:r>
              <a:rPr lang="en-US" altLang="ko-KR" dirty="0"/>
              <a:t> Build Outputs</a:t>
            </a:r>
            <a:endParaRPr lang="ko-KR" altLang="en-US" dirty="0"/>
          </a:p>
        </p:txBody>
      </p:sp>
      <p:pic>
        <p:nvPicPr>
          <p:cNvPr id="5" name="Picture 4">
            <a:extLst>
              <a:ext uri="{FF2B5EF4-FFF2-40B4-BE49-F238E27FC236}">
                <a16:creationId xmlns:a16="http://schemas.microsoft.com/office/drawing/2014/main" id="{2A190AF7-3EB0-46C8-93AF-EA7F40EC05C9}"/>
              </a:ext>
            </a:extLst>
          </p:cNvPr>
          <p:cNvPicPr>
            <a:picLocks noChangeAspect="1"/>
          </p:cNvPicPr>
          <p:nvPr/>
        </p:nvPicPr>
        <p:blipFill>
          <a:blip r:embed="rId2"/>
          <a:stretch>
            <a:fillRect/>
          </a:stretch>
        </p:blipFill>
        <p:spPr>
          <a:xfrm>
            <a:off x="598384" y="1635826"/>
            <a:ext cx="10982040" cy="4688774"/>
          </a:xfrm>
          <a:prstGeom prst="rect">
            <a:avLst/>
          </a:prstGeom>
        </p:spPr>
      </p:pic>
    </p:spTree>
    <p:extLst>
      <p:ext uri="{BB962C8B-B14F-4D97-AF65-F5344CB8AC3E}">
        <p14:creationId xmlns:p14="http://schemas.microsoft.com/office/powerpoint/2010/main" val="3223944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174A85-4580-4D9C-B56D-A31B7256F872}"/>
              </a:ext>
            </a:extLst>
          </p:cNvPr>
          <p:cNvSpPr>
            <a:spLocks noGrp="1"/>
          </p:cNvSpPr>
          <p:nvPr>
            <p:ph idx="1"/>
          </p:nvPr>
        </p:nvSpPr>
        <p:spPr/>
        <p:txBody>
          <a:bodyPr/>
          <a:lstStyle/>
          <a:p>
            <a:r>
              <a:rPr lang="en-US" dirty="0"/>
              <a:t>Run the instructions below to build a cycle-accurate </a:t>
            </a:r>
            <a:r>
              <a:rPr lang="en-US" dirty="0" err="1"/>
              <a:t>Gemmini</a:t>
            </a:r>
            <a:r>
              <a:rPr lang="en-US" dirty="0"/>
              <a:t> simulator using </a:t>
            </a:r>
            <a:r>
              <a:rPr lang="en-US" dirty="0" err="1"/>
              <a:t>Verilator</a:t>
            </a:r>
            <a:endParaRPr lang="en-US" dirty="0"/>
          </a:p>
          <a:p>
            <a:pPr lvl="1"/>
            <a:r>
              <a:rPr lang="en-US" dirty="0"/>
              <a:t>cd </a:t>
            </a:r>
            <a:r>
              <a:rPr lang="en-US" dirty="0" err="1"/>
              <a:t>chipyard</a:t>
            </a:r>
            <a:r>
              <a:rPr lang="en-US" dirty="0"/>
              <a:t>/generators/</a:t>
            </a:r>
            <a:r>
              <a:rPr lang="en-US" dirty="0" err="1"/>
              <a:t>gemmini</a:t>
            </a:r>
            <a:endParaRPr lang="en-US" dirty="0"/>
          </a:p>
          <a:p>
            <a:pPr lvl="1"/>
            <a:r>
              <a:rPr lang="en-US" dirty="0"/>
              <a:t>./scripts/build-verilator.sh</a:t>
            </a:r>
          </a:p>
          <a:p>
            <a:r>
              <a:rPr lang="en-US" dirty="0"/>
              <a:t>After running this, in addition to the cycle-accurate simulator, you will be able to find the Verilog description of your SoC in generated-</a:t>
            </a:r>
            <a:r>
              <a:rPr lang="en-US" dirty="0" err="1"/>
              <a:t>src</a:t>
            </a:r>
            <a:r>
              <a:rPr lang="en-US" dirty="0"/>
              <a:t>/</a:t>
            </a:r>
          </a:p>
        </p:txBody>
      </p:sp>
      <p:sp>
        <p:nvSpPr>
          <p:cNvPr id="3" name="Slide Number Placeholder 2">
            <a:extLst>
              <a:ext uri="{FF2B5EF4-FFF2-40B4-BE49-F238E27FC236}">
                <a16:creationId xmlns:a16="http://schemas.microsoft.com/office/drawing/2014/main" id="{CE495848-1850-4D3A-BA29-F6B25E2C2CE3}"/>
              </a:ext>
            </a:extLst>
          </p:cNvPr>
          <p:cNvSpPr>
            <a:spLocks noGrp="1"/>
          </p:cNvSpPr>
          <p:nvPr>
            <p:ph type="sldNum" sz="quarter" idx="12"/>
          </p:nvPr>
        </p:nvSpPr>
        <p:spPr/>
        <p:txBody>
          <a:bodyPr/>
          <a:lstStyle/>
          <a:p>
            <a:fld id="{436DCDFF-1B32-486D-8FC6-0CE2BE63C02C}" type="slidenum">
              <a:rPr lang="en-US" smtClean="0"/>
              <a:t>24</a:t>
            </a:fld>
            <a:endParaRPr lang="en-US"/>
          </a:p>
        </p:txBody>
      </p:sp>
      <p:sp>
        <p:nvSpPr>
          <p:cNvPr id="4" name="Title 3">
            <a:extLst>
              <a:ext uri="{FF2B5EF4-FFF2-40B4-BE49-F238E27FC236}">
                <a16:creationId xmlns:a16="http://schemas.microsoft.com/office/drawing/2014/main" id="{A88FD331-5EE2-46EF-B787-57FFDC4BF997}"/>
              </a:ext>
            </a:extLst>
          </p:cNvPr>
          <p:cNvSpPr>
            <a:spLocks noGrp="1"/>
          </p:cNvSpPr>
          <p:nvPr>
            <p:ph type="title"/>
          </p:nvPr>
        </p:nvSpPr>
        <p:spPr/>
        <p:txBody>
          <a:bodyPr/>
          <a:lstStyle/>
          <a:p>
            <a:r>
              <a:rPr lang="en-US" dirty="0" err="1"/>
              <a:t>Gemmini</a:t>
            </a:r>
            <a:r>
              <a:rPr lang="en-US" dirty="0"/>
              <a:t> Hardware/Cycle-Accurate Simulators</a:t>
            </a:r>
          </a:p>
        </p:txBody>
      </p:sp>
      <p:pic>
        <p:nvPicPr>
          <p:cNvPr id="5" name="Picture 4">
            <a:extLst>
              <a:ext uri="{FF2B5EF4-FFF2-40B4-BE49-F238E27FC236}">
                <a16:creationId xmlns:a16="http://schemas.microsoft.com/office/drawing/2014/main" id="{9D3F3120-F6A8-41E3-BE7C-951E881EF5A3}"/>
              </a:ext>
            </a:extLst>
          </p:cNvPr>
          <p:cNvPicPr>
            <a:picLocks noChangeAspect="1"/>
          </p:cNvPicPr>
          <p:nvPr/>
        </p:nvPicPr>
        <p:blipFill>
          <a:blip r:embed="rId2"/>
          <a:stretch>
            <a:fillRect/>
          </a:stretch>
        </p:blipFill>
        <p:spPr>
          <a:xfrm>
            <a:off x="3631314" y="2751825"/>
            <a:ext cx="4977849" cy="3762939"/>
          </a:xfrm>
          <a:prstGeom prst="rect">
            <a:avLst/>
          </a:prstGeom>
        </p:spPr>
      </p:pic>
      <p:sp>
        <p:nvSpPr>
          <p:cNvPr id="6" name="Rectangle 5">
            <a:extLst>
              <a:ext uri="{FF2B5EF4-FFF2-40B4-BE49-F238E27FC236}">
                <a16:creationId xmlns:a16="http://schemas.microsoft.com/office/drawing/2014/main" id="{878968DB-055A-41F1-9812-004320F09B16}"/>
              </a:ext>
            </a:extLst>
          </p:cNvPr>
          <p:cNvSpPr/>
          <p:nvPr/>
        </p:nvSpPr>
        <p:spPr>
          <a:xfrm>
            <a:off x="4604684" y="6360160"/>
            <a:ext cx="1755476" cy="1371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10613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9434BF-7684-4770-856C-B891F2A352F1}"/>
              </a:ext>
            </a:extLst>
          </p:cNvPr>
          <p:cNvSpPr>
            <a:spLocks noGrp="1"/>
          </p:cNvSpPr>
          <p:nvPr>
            <p:ph idx="1"/>
          </p:nvPr>
        </p:nvSpPr>
        <p:spPr/>
        <p:txBody>
          <a:bodyPr/>
          <a:lstStyle/>
          <a:p>
            <a:r>
              <a:rPr lang="en-US" dirty="0"/>
              <a:t>Some Generated Verilog files for </a:t>
            </a:r>
            <a:r>
              <a:rPr lang="en-US" dirty="0" err="1"/>
              <a:t>Gemmini</a:t>
            </a:r>
            <a:r>
              <a:rPr lang="en-US" dirty="0"/>
              <a:t> SoC</a:t>
            </a:r>
          </a:p>
        </p:txBody>
      </p:sp>
      <p:sp>
        <p:nvSpPr>
          <p:cNvPr id="3" name="Slide Number Placeholder 2">
            <a:extLst>
              <a:ext uri="{FF2B5EF4-FFF2-40B4-BE49-F238E27FC236}">
                <a16:creationId xmlns:a16="http://schemas.microsoft.com/office/drawing/2014/main" id="{EF3713B8-A5E4-49D5-9136-6BAA4A506865}"/>
              </a:ext>
            </a:extLst>
          </p:cNvPr>
          <p:cNvSpPr>
            <a:spLocks noGrp="1"/>
          </p:cNvSpPr>
          <p:nvPr>
            <p:ph type="sldNum" sz="quarter" idx="12"/>
          </p:nvPr>
        </p:nvSpPr>
        <p:spPr/>
        <p:txBody>
          <a:bodyPr/>
          <a:lstStyle/>
          <a:p>
            <a:fld id="{436DCDFF-1B32-486D-8FC6-0CE2BE63C02C}" type="slidenum">
              <a:rPr lang="en-US" smtClean="0"/>
              <a:t>25</a:t>
            </a:fld>
            <a:endParaRPr lang="en-US"/>
          </a:p>
        </p:txBody>
      </p:sp>
      <p:sp>
        <p:nvSpPr>
          <p:cNvPr id="4" name="Title 3">
            <a:extLst>
              <a:ext uri="{FF2B5EF4-FFF2-40B4-BE49-F238E27FC236}">
                <a16:creationId xmlns:a16="http://schemas.microsoft.com/office/drawing/2014/main" id="{DBF18696-8745-4088-9357-496281B35A36}"/>
              </a:ext>
            </a:extLst>
          </p:cNvPr>
          <p:cNvSpPr>
            <a:spLocks noGrp="1"/>
          </p:cNvSpPr>
          <p:nvPr>
            <p:ph type="title"/>
          </p:nvPr>
        </p:nvSpPr>
        <p:spPr/>
        <p:txBody>
          <a:bodyPr/>
          <a:lstStyle/>
          <a:p>
            <a:r>
              <a:rPr lang="en-US" dirty="0"/>
              <a:t>View Generated Verilog</a:t>
            </a:r>
          </a:p>
        </p:txBody>
      </p:sp>
      <p:pic>
        <p:nvPicPr>
          <p:cNvPr id="5" name="Picture 4">
            <a:extLst>
              <a:ext uri="{FF2B5EF4-FFF2-40B4-BE49-F238E27FC236}">
                <a16:creationId xmlns:a16="http://schemas.microsoft.com/office/drawing/2014/main" id="{FB8F9528-B760-45EA-8C7F-22902ACCD0BE}"/>
              </a:ext>
            </a:extLst>
          </p:cNvPr>
          <p:cNvPicPr>
            <a:picLocks noChangeAspect="1"/>
          </p:cNvPicPr>
          <p:nvPr/>
        </p:nvPicPr>
        <p:blipFill>
          <a:blip r:embed="rId2"/>
          <a:stretch>
            <a:fillRect/>
          </a:stretch>
        </p:blipFill>
        <p:spPr>
          <a:xfrm>
            <a:off x="2701750" y="1335240"/>
            <a:ext cx="5913613" cy="5194464"/>
          </a:xfrm>
          <a:prstGeom prst="rect">
            <a:avLst/>
          </a:prstGeom>
        </p:spPr>
      </p:pic>
      <p:sp>
        <p:nvSpPr>
          <p:cNvPr id="6" name="Rectangle 5">
            <a:extLst>
              <a:ext uri="{FF2B5EF4-FFF2-40B4-BE49-F238E27FC236}">
                <a16:creationId xmlns:a16="http://schemas.microsoft.com/office/drawing/2014/main" id="{A398EAC1-FE3B-4944-8919-D3FDF26204D2}"/>
              </a:ext>
            </a:extLst>
          </p:cNvPr>
          <p:cNvSpPr/>
          <p:nvPr/>
        </p:nvSpPr>
        <p:spPr>
          <a:xfrm>
            <a:off x="3807617" y="4586928"/>
            <a:ext cx="3871913" cy="2065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43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9434BF-7684-4770-856C-B891F2A352F1}"/>
              </a:ext>
            </a:extLst>
          </p:cNvPr>
          <p:cNvSpPr>
            <a:spLocks noGrp="1"/>
          </p:cNvSpPr>
          <p:nvPr>
            <p:ph idx="1"/>
          </p:nvPr>
        </p:nvSpPr>
        <p:spPr/>
        <p:txBody>
          <a:bodyPr/>
          <a:lstStyle/>
          <a:p>
            <a:r>
              <a:rPr lang="en-US" dirty="0"/>
              <a:t>Modules inside </a:t>
            </a:r>
            <a:r>
              <a:rPr lang="en-US" dirty="0" err="1"/>
              <a:t>Gemmini</a:t>
            </a:r>
            <a:r>
              <a:rPr lang="en-US" dirty="0"/>
              <a:t> </a:t>
            </a:r>
          </a:p>
        </p:txBody>
      </p:sp>
      <p:sp>
        <p:nvSpPr>
          <p:cNvPr id="3" name="Slide Number Placeholder 2">
            <a:extLst>
              <a:ext uri="{FF2B5EF4-FFF2-40B4-BE49-F238E27FC236}">
                <a16:creationId xmlns:a16="http://schemas.microsoft.com/office/drawing/2014/main" id="{EF3713B8-A5E4-49D5-9136-6BAA4A506865}"/>
              </a:ext>
            </a:extLst>
          </p:cNvPr>
          <p:cNvSpPr>
            <a:spLocks noGrp="1"/>
          </p:cNvSpPr>
          <p:nvPr>
            <p:ph type="sldNum" sz="quarter" idx="12"/>
          </p:nvPr>
        </p:nvSpPr>
        <p:spPr/>
        <p:txBody>
          <a:bodyPr/>
          <a:lstStyle/>
          <a:p>
            <a:fld id="{436DCDFF-1B32-486D-8FC6-0CE2BE63C02C}" type="slidenum">
              <a:rPr lang="en-US" smtClean="0"/>
              <a:t>26</a:t>
            </a:fld>
            <a:endParaRPr lang="en-US"/>
          </a:p>
        </p:txBody>
      </p:sp>
      <p:sp>
        <p:nvSpPr>
          <p:cNvPr id="4" name="Title 3">
            <a:extLst>
              <a:ext uri="{FF2B5EF4-FFF2-40B4-BE49-F238E27FC236}">
                <a16:creationId xmlns:a16="http://schemas.microsoft.com/office/drawing/2014/main" id="{DBF18696-8745-4088-9357-496281B35A36}"/>
              </a:ext>
            </a:extLst>
          </p:cNvPr>
          <p:cNvSpPr>
            <a:spLocks noGrp="1"/>
          </p:cNvSpPr>
          <p:nvPr>
            <p:ph type="title"/>
          </p:nvPr>
        </p:nvSpPr>
        <p:spPr/>
        <p:txBody>
          <a:bodyPr/>
          <a:lstStyle/>
          <a:p>
            <a:r>
              <a:rPr lang="en-US" dirty="0"/>
              <a:t>View Generated Verilog</a:t>
            </a:r>
          </a:p>
        </p:txBody>
      </p:sp>
      <p:pic>
        <p:nvPicPr>
          <p:cNvPr id="7" name="Picture 6">
            <a:extLst>
              <a:ext uri="{FF2B5EF4-FFF2-40B4-BE49-F238E27FC236}">
                <a16:creationId xmlns:a16="http://schemas.microsoft.com/office/drawing/2014/main" id="{64AC1B56-1ABB-4D83-B012-F42FCE603A82}"/>
              </a:ext>
            </a:extLst>
          </p:cNvPr>
          <p:cNvPicPr>
            <a:picLocks noChangeAspect="1"/>
          </p:cNvPicPr>
          <p:nvPr/>
        </p:nvPicPr>
        <p:blipFill>
          <a:blip r:embed="rId2"/>
          <a:stretch>
            <a:fillRect/>
          </a:stretch>
        </p:blipFill>
        <p:spPr>
          <a:xfrm>
            <a:off x="2928902" y="1368096"/>
            <a:ext cx="8755098" cy="5201518"/>
          </a:xfrm>
          <a:prstGeom prst="rect">
            <a:avLst/>
          </a:prstGeom>
          <a:ln>
            <a:solidFill>
              <a:schemeClr val="tx1"/>
            </a:solidFill>
          </a:ln>
        </p:spPr>
      </p:pic>
      <p:pic>
        <p:nvPicPr>
          <p:cNvPr id="8" name="Picture 7">
            <a:extLst>
              <a:ext uri="{FF2B5EF4-FFF2-40B4-BE49-F238E27FC236}">
                <a16:creationId xmlns:a16="http://schemas.microsoft.com/office/drawing/2014/main" id="{91CF474F-B4DA-4C92-9490-E1DA28A802E0}"/>
              </a:ext>
            </a:extLst>
          </p:cNvPr>
          <p:cNvPicPr>
            <a:picLocks noChangeAspect="1"/>
          </p:cNvPicPr>
          <p:nvPr/>
        </p:nvPicPr>
        <p:blipFill>
          <a:blip r:embed="rId3"/>
          <a:stretch>
            <a:fillRect/>
          </a:stretch>
        </p:blipFill>
        <p:spPr>
          <a:xfrm>
            <a:off x="415148" y="1368096"/>
            <a:ext cx="2358532" cy="5201518"/>
          </a:xfrm>
          <a:prstGeom prst="rect">
            <a:avLst/>
          </a:prstGeom>
          <a:ln>
            <a:solidFill>
              <a:schemeClr val="tx1"/>
            </a:solidFill>
          </a:ln>
        </p:spPr>
      </p:pic>
    </p:spTree>
    <p:extLst>
      <p:ext uri="{BB962C8B-B14F-4D97-AF65-F5344CB8AC3E}">
        <p14:creationId xmlns:p14="http://schemas.microsoft.com/office/powerpoint/2010/main" val="1692248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ACCF67-C9CD-41A8-9334-C1159B48C197}"/>
              </a:ext>
            </a:extLst>
          </p:cNvPr>
          <p:cNvSpPr>
            <a:spLocks noGrp="1"/>
          </p:cNvSpPr>
          <p:nvPr>
            <p:ph idx="1"/>
          </p:nvPr>
        </p:nvSpPr>
        <p:spPr/>
        <p:txBody>
          <a:bodyPr/>
          <a:lstStyle/>
          <a:p>
            <a:r>
              <a:rPr lang="en-US" altLang="ko-KR" dirty="0"/>
              <a:t>The figure illustrates the configuration parameters selected for generating the </a:t>
            </a:r>
            <a:r>
              <a:rPr lang="en-US" altLang="ko-KR" dirty="0" err="1"/>
              <a:t>Gemmini</a:t>
            </a:r>
            <a:r>
              <a:rPr lang="en-US" altLang="ko-KR" dirty="0"/>
              <a:t> accelerators for this work and the overall architecture for simulating the </a:t>
            </a:r>
            <a:r>
              <a:rPr lang="en-US" altLang="ko-KR" dirty="0" err="1"/>
              <a:t>Gemmini</a:t>
            </a:r>
            <a:r>
              <a:rPr lang="en-US" altLang="ko-KR" dirty="0"/>
              <a:t> SoC</a:t>
            </a:r>
          </a:p>
        </p:txBody>
      </p:sp>
      <p:sp>
        <p:nvSpPr>
          <p:cNvPr id="3" name="Slide Number Placeholder 2">
            <a:extLst>
              <a:ext uri="{FF2B5EF4-FFF2-40B4-BE49-F238E27FC236}">
                <a16:creationId xmlns:a16="http://schemas.microsoft.com/office/drawing/2014/main" id="{F7BC92CD-C320-49AD-8761-53B9D2BD9BAC}"/>
              </a:ext>
            </a:extLst>
          </p:cNvPr>
          <p:cNvSpPr>
            <a:spLocks noGrp="1"/>
          </p:cNvSpPr>
          <p:nvPr>
            <p:ph type="sldNum" sz="quarter" idx="12"/>
          </p:nvPr>
        </p:nvSpPr>
        <p:spPr/>
        <p:txBody>
          <a:bodyPr/>
          <a:lstStyle/>
          <a:p>
            <a:fld id="{436DCDFF-1B32-486D-8FC6-0CE2BE63C02C}" type="slidenum">
              <a:rPr lang="en-US" smtClean="0"/>
              <a:t>27</a:t>
            </a:fld>
            <a:endParaRPr lang="en-US"/>
          </a:p>
        </p:txBody>
      </p:sp>
      <p:sp>
        <p:nvSpPr>
          <p:cNvPr id="4" name="Title 3">
            <a:extLst>
              <a:ext uri="{FF2B5EF4-FFF2-40B4-BE49-F238E27FC236}">
                <a16:creationId xmlns:a16="http://schemas.microsoft.com/office/drawing/2014/main" id="{0E2C4AD7-E2B8-489D-92A1-77464F45187B}"/>
              </a:ext>
            </a:extLst>
          </p:cNvPr>
          <p:cNvSpPr>
            <a:spLocks noGrp="1"/>
          </p:cNvSpPr>
          <p:nvPr>
            <p:ph type="title"/>
          </p:nvPr>
        </p:nvSpPr>
        <p:spPr/>
        <p:txBody>
          <a:bodyPr/>
          <a:lstStyle/>
          <a:p>
            <a:r>
              <a:rPr lang="en-US" altLang="ko-KR" dirty="0"/>
              <a:t>Configuration Parameters</a:t>
            </a:r>
            <a:endParaRPr lang="ko-KR" altLang="en-US" dirty="0"/>
          </a:p>
        </p:txBody>
      </p:sp>
      <p:pic>
        <p:nvPicPr>
          <p:cNvPr id="6" name="Picture 5">
            <a:extLst>
              <a:ext uri="{FF2B5EF4-FFF2-40B4-BE49-F238E27FC236}">
                <a16:creationId xmlns:a16="http://schemas.microsoft.com/office/drawing/2014/main" id="{AF9D8F1F-2C80-4D5C-B4F9-DB5953B79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748" y="1964120"/>
            <a:ext cx="4539107" cy="4461294"/>
          </a:xfrm>
          <a:prstGeom prst="rect">
            <a:avLst/>
          </a:prstGeom>
        </p:spPr>
      </p:pic>
      <p:pic>
        <p:nvPicPr>
          <p:cNvPr id="8" name="Picture 7">
            <a:extLst>
              <a:ext uri="{FF2B5EF4-FFF2-40B4-BE49-F238E27FC236}">
                <a16:creationId xmlns:a16="http://schemas.microsoft.com/office/drawing/2014/main" id="{A92BD4B1-F019-4FC4-82CF-AB3AEF1FC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489" y="1863306"/>
            <a:ext cx="4995644" cy="4662923"/>
          </a:xfrm>
          <a:prstGeom prst="rect">
            <a:avLst/>
          </a:prstGeom>
        </p:spPr>
      </p:pic>
    </p:spTree>
    <p:extLst>
      <p:ext uri="{BB962C8B-B14F-4D97-AF65-F5344CB8AC3E}">
        <p14:creationId xmlns:p14="http://schemas.microsoft.com/office/powerpoint/2010/main" val="1322547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0415F2-ED28-4749-A158-C93A524AE4F2}"/>
              </a:ext>
            </a:extLst>
          </p:cNvPr>
          <p:cNvSpPr>
            <a:spLocks noGrp="1"/>
          </p:cNvSpPr>
          <p:nvPr>
            <p:ph idx="1"/>
          </p:nvPr>
        </p:nvSpPr>
        <p:spPr/>
        <p:txBody>
          <a:bodyPr/>
          <a:lstStyle/>
          <a:p>
            <a:r>
              <a:rPr lang="en-US" altLang="ko-KR" dirty="0" err="1"/>
              <a:t>Gemmini</a:t>
            </a:r>
            <a:r>
              <a:rPr lang="en-US" altLang="ko-KR" dirty="0"/>
              <a:t> Modules</a:t>
            </a:r>
          </a:p>
          <a:p>
            <a:endParaRPr lang="ko-KR" altLang="en-US" dirty="0"/>
          </a:p>
        </p:txBody>
      </p:sp>
      <p:sp>
        <p:nvSpPr>
          <p:cNvPr id="3" name="Slide Number Placeholder 2">
            <a:extLst>
              <a:ext uri="{FF2B5EF4-FFF2-40B4-BE49-F238E27FC236}">
                <a16:creationId xmlns:a16="http://schemas.microsoft.com/office/drawing/2014/main" id="{75C66425-398B-484D-88ED-EAF0D769468D}"/>
              </a:ext>
            </a:extLst>
          </p:cNvPr>
          <p:cNvSpPr>
            <a:spLocks noGrp="1"/>
          </p:cNvSpPr>
          <p:nvPr>
            <p:ph type="sldNum" sz="quarter" idx="12"/>
          </p:nvPr>
        </p:nvSpPr>
        <p:spPr/>
        <p:txBody>
          <a:bodyPr/>
          <a:lstStyle/>
          <a:p>
            <a:fld id="{436DCDFF-1B32-486D-8FC6-0CE2BE63C02C}" type="slidenum">
              <a:rPr lang="en-US" smtClean="0"/>
              <a:t>28</a:t>
            </a:fld>
            <a:endParaRPr lang="en-US"/>
          </a:p>
        </p:txBody>
      </p:sp>
      <p:sp>
        <p:nvSpPr>
          <p:cNvPr id="4" name="Title 3">
            <a:extLst>
              <a:ext uri="{FF2B5EF4-FFF2-40B4-BE49-F238E27FC236}">
                <a16:creationId xmlns:a16="http://schemas.microsoft.com/office/drawing/2014/main" id="{DB35C1A4-4BFC-40B7-8590-3CDA6EB3D60C}"/>
              </a:ext>
            </a:extLst>
          </p:cNvPr>
          <p:cNvSpPr>
            <a:spLocks noGrp="1"/>
          </p:cNvSpPr>
          <p:nvPr>
            <p:ph type="title"/>
          </p:nvPr>
        </p:nvSpPr>
        <p:spPr/>
        <p:txBody>
          <a:bodyPr/>
          <a:lstStyle/>
          <a:p>
            <a:r>
              <a:rPr lang="en-US" altLang="ko-KR" dirty="0" err="1"/>
              <a:t>Gemmini</a:t>
            </a:r>
            <a:r>
              <a:rPr lang="en-US" altLang="ko-KR" dirty="0"/>
              <a:t> Modules (Overall)</a:t>
            </a:r>
            <a:endParaRPr lang="ko-KR" altLang="en-US" dirty="0"/>
          </a:p>
        </p:txBody>
      </p:sp>
      <p:pic>
        <p:nvPicPr>
          <p:cNvPr id="5" name="Picture 4">
            <a:extLst>
              <a:ext uri="{FF2B5EF4-FFF2-40B4-BE49-F238E27FC236}">
                <a16:creationId xmlns:a16="http://schemas.microsoft.com/office/drawing/2014/main" id="{F5540EDC-A679-4C9E-A873-3A766491893D}"/>
              </a:ext>
            </a:extLst>
          </p:cNvPr>
          <p:cNvPicPr>
            <a:picLocks noChangeAspect="1"/>
          </p:cNvPicPr>
          <p:nvPr/>
        </p:nvPicPr>
        <p:blipFill rotWithShape="1">
          <a:blip r:embed="rId2"/>
          <a:srcRect l="804"/>
          <a:stretch/>
        </p:blipFill>
        <p:spPr>
          <a:xfrm>
            <a:off x="2672179" y="914401"/>
            <a:ext cx="9213356" cy="5686692"/>
          </a:xfrm>
          <a:prstGeom prst="rect">
            <a:avLst/>
          </a:prstGeom>
        </p:spPr>
      </p:pic>
    </p:spTree>
    <p:extLst>
      <p:ext uri="{BB962C8B-B14F-4D97-AF65-F5344CB8AC3E}">
        <p14:creationId xmlns:p14="http://schemas.microsoft.com/office/powerpoint/2010/main" val="4276886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D6EAC-7198-40E4-A5C8-BCC985BDDDB5}"/>
              </a:ext>
            </a:extLst>
          </p:cNvPr>
          <p:cNvSpPr>
            <a:spLocks noGrp="1"/>
          </p:cNvSpPr>
          <p:nvPr>
            <p:ph idx="1"/>
          </p:nvPr>
        </p:nvSpPr>
        <p:spPr/>
        <p:txBody>
          <a:bodyPr/>
          <a:lstStyle/>
          <a:p>
            <a:r>
              <a:rPr lang="en-US" altLang="ko-KR" dirty="0"/>
              <a:t>The Rocket Custom Coprocessor (</a:t>
            </a:r>
            <a:r>
              <a:rPr lang="en-US" altLang="ko-KR" dirty="0" err="1"/>
              <a:t>RoCC</a:t>
            </a:r>
            <a:r>
              <a:rPr lang="en-US" altLang="ko-KR" dirty="0"/>
              <a:t>) Interface </a:t>
            </a:r>
            <a:endParaRPr lang="ko-KR" altLang="en-US" dirty="0"/>
          </a:p>
        </p:txBody>
      </p:sp>
      <p:sp>
        <p:nvSpPr>
          <p:cNvPr id="3" name="Slide Number Placeholder 2">
            <a:extLst>
              <a:ext uri="{FF2B5EF4-FFF2-40B4-BE49-F238E27FC236}">
                <a16:creationId xmlns:a16="http://schemas.microsoft.com/office/drawing/2014/main" id="{6D92AF7A-0983-42DD-A06C-2906D139F41F}"/>
              </a:ext>
            </a:extLst>
          </p:cNvPr>
          <p:cNvSpPr>
            <a:spLocks noGrp="1"/>
          </p:cNvSpPr>
          <p:nvPr>
            <p:ph type="sldNum" sz="quarter" idx="12"/>
          </p:nvPr>
        </p:nvSpPr>
        <p:spPr/>
        <p:txBody>
          <a:bodyPr/>
          <a:lstStyle/>
          <a:p>
            <a:fld id="{436DCDFF-1B32-486D-8FC6-0CE2BE63C02C}" type="slidenum">
              <a:rPr lang="en-US" smtClean="0"/>
              <a:t>29</a:t>
            </a:fld>
            <a:endParaRPr lang="en-US"/>
          </a:p>
        </p:txBody>
      </p:sp>
      <p:sp>
        <p:nvSpPr>
          <p:cNvPr id="4" name="Title 3">
            <a:extLst>
              <a:ext uri="{FF2B5EF4-FFF2-40B4-BE49-F238E27FC236}">
                <a16:creationId xmlns:a16="http://schemas.microsoft.com/office/drawing/2014/main" id="{F82D6FE8-3986-45F1-83DD-A91AB4DF3B22}"/>
              </a:ext>
            </a:extLst>
          </p:cNvPr>
          <p:cNvSpPr>
            <a:spLocks noGrp="1"/>
          </p:cNvSpPr>
          <p:nvPr>
            <p:ph type="title"/>
          </p:nvPr>
        </p:nvSpPr>
        <p:spPr/>
        <p:txBody>
          <a:bodyPr/>
          <a:lstStyle/>
          <a:p>
            <a:r>
              <a:rPr lang="en-US" altLang="ko-KR" dirty="0"/>
              <a:t>The </a:t>
            </a:r>
            <a:r>
              <a:rPr lang="en-US" altLang="ko-KR" dirty="0" err="1"/>
              <a:t>RoCC</a:t>
            </a:r>
            <a:r>
              <a:rPr lang="en-US" altLang="ko-KR" dirty="0"/>
              <a:t> Interface</a:t>
            </a:r>
            <a:endParaRPr lang="ko-KR" altLang="en-US" dirty="0"/>
          </a:p>
        </p:txBody>
      </p:sp>
      <p:pic>
        <p:nvPicPr>
          <p:cNvPr id="5" name="Picture 4">
            <a:extLst>
              <a:ext uri="{FF2B5EF4-FFF2-40B4-BE49-F238E27FC236}">
                <a16:creationId xmlns:a16="http://schemas.microsoft.com/office/drawing/2014/main" id="{E6B73670-3B29-4532-853B-A91F8C0B877E}"/>
              </a:ext>
            </a:extLst>
          </p:cNvPr>
          <p:cNvPicPr>
            <a:picLocks noChangeAspect="1"/>
          </p:cNvPicPr>
          <p:nvPr/>
        </p:nvPicPr>
        <p:blipFill>
          <a:blip r:embed="rId2"/>
          <a:stretch>
            <a:fillRect/>
          </a:stretch>
        </p:blipFill>
        <p:spPr>
          <a:xfrm>
            <a:off x="372984" y="1367619"/>
            <a:ext cx="6104270" cy="5089741"/>
          </a:xfrm>
          <a:prstGeom prst="rect">
            <a:avLst/>
          </a:prstGeom>
        </p:spPr>
      </p:pic>
      <p:pic>
        <p:nvPicPr>
          <p:cNvPr id="6" name="Picture 5">
            <a:extLst>
              <a:ext uri="{FF2B5EF4-FFF2-40B4-BE49-F238E27FC236}">
                <a16:creationId xmlns:a16="http://schemas.microsoft.com/office/drawing/2014/main" id="{598BA0E8-40F0-4DCF-9C24-C5797E2958CA}"/>
              </a:ext>
            </a:extLst>
          </p:cNvPr>
          <p:cNvPicPr>
            <a:picLocks noChangeAspect="1"/>
          </p:cNvPicPr>
          <p:nvPr/>
        </p:nvPicPr>
        <p:blipFill>
          <a:blip r:embed="rId3"/>
          <a:stretch>
            <a:fillRect/>
          </a:stretch>
        </p:blipFill>
        <p:spPr>
          <a:xfrm>
            <a:off x="6555044" y="2422689"/>
            <a:ext cx="5328937" cy="3016577"/>
          </a:xfrm>
          <a:prstGeom prst="rect">
            <a:avLst/>
          </a:prstGeom>
        </p:spPr>
      </p:pic>
    </p:spTree>
    <p:extLst>
      <p:ext uri="{BB962C8B-B14F-4D97-AF65-F5344CB8AC3E}">
        <p14:creationId xmlns:p14="http://schemas.microsoft.com/office/powerpoint/2010/main" val="969354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012145-05F6-4E66-B865-7CE78F483CC6}"/>
              </a:ext>
            </a:extLst>
          </p:cNvPr>
          <p:cNvSpPr>
            <a:spLocks noGrp="1"/>
          </p:cNvSpPr>
          <p:nvPr>
            <p:ph idx="1"/>
          </p:nvPr>
        </p:nvSpPr>
        <p:spPr>
          <a:xfrm>
            <a:off x="607624" y="990600"/>
            <a:ext cx="11076376" cy="5334000"/>
          </a:xfrm>
        </p:spPr>
        <p:txBody>
          <a:bodyPr/>
          <a:lstStyle/>
          <a:p>
            <a:r>
              <a:rPr lang="en-US" dirty="0"/>
              <a:t>In terms of hardware accelerators, </a:t>
            </a:r>
            <a:r>
              <a:rPr lang="en-US" dirty="0" err="1"/>
              <a:t>Chipyard</a:t>
            </a:r>
            <a:r>
              <a:rPr lang="en-US" dirty="0"/>
              <a:t> supports: </a:t>
            </a:r>
            <a:r>
              <a:rPr lang="en-US" dirty="0" err="1"/>
              <a:t>Hwacha</a:t>
            </a:r>
            <a:r>
              <a:rPr lang="en-US" dirty="0"/>
              <a:t>, </a:t>
            </a:r>
            <a:r>
              <a:rPr lang="en-US" dirty="0" err="1"/>
              <a:t>Gemmini</a:t>
            </a:r>
            <a:r>
              <a:rPr lang="en-US" dirty="0"/>
              <a:t>, SHA3 and NVDLA and other hardware accelerators with different purposes</a:t>
            </a:r>
          </a:p>
          <a:p>
            <a:r>
              <a:rPr lang="en-US" dirty="0"/>
              <a:t>System components including </a:t>
            </a:r>
            <a:r>
              <a:rPr lang="en-US" dirty="0" err="1"/>
              <a:t>Icenet</a:t>
            </a:r>
            <a:r>
              <a:rPr lang="en-US" dirty="0"/>
              <a:t>, </a:t>
            </a:r>
            <a:r>
              <a:rPr lang="en-US" dirty="0" err="1"/>
              <a:t>Sifive</a:t>
            </a:r>
            <a:r>
              <a:rPr lang="en-US" dirty="0"/>
              <a:t>-blocks, Analog Widget Library (</a:t>
            </a:r>
            <a:r>
              <a:rPr lang="en-US" altLang="ko-KR" dirty="0"/>
              <a:t>AWL),</a:t>
            </a:r>
            <a:r>
              <a:rPr lang="en-US" dirty="0"/>
              <a:t> </a:t>
            </a:r>
            <a:r>
              <a:rPr lang="en-US" dirty="0" err="1"/>
              <a:t>testchipip</a:t>
            </a:r>
            <a:r>
              <a:rPr lang="en-US" dirty="0"/>
              <a:t>, </a:t>
            </a:r>
            <a:r>
              <a:rPr lang="en-US" dirty="0" err="1"/>
              <a:t>etc</a:t>
            </a:r>
            <a:r>
              <a:rPr lang="en-US" dirty="0"/>
              <a:t> can be used during testing</a:t>
            </a:r>
          </a:p>
          <a:p>
            <a:pPr lvl="1"/>
            <a:r>
              <a:rPr lang="en-US" dirty="0"/>
              <a:t>These IPs are open-source and can be used at no additional cost</a:t>
            </a:r>
          </a:p>
        </p:txBody>
      </p:sp>
      <p:sp>
        <p:nvSpPr>
          <p:cNvPr id="3" name="Slide Number Placeholder 2">
            <a:extLst>
              <a:ext uri="{FF2B5EF4-FFF2-40B4-BE49-F238E27FC236}">
                <a16:creationId xmlns:a16="http://schemas.microsoft.com/office/drawing/2014/main" id="{6E4B696B-2B03-4BF2-8E27-6766599713D0}"/>
              </a:ext>
            </a:extLst>
          </p:cNvPr>
          <p:cNvSpPr>
            <a:spLocks noGrp="1"/>
          </p:cNvSpPr>
          <p:nvPr>
            <p:ph type="sldNum" sz="quarter" idx="12"/>
          </p:nvPr>
        </p:nvSpPr>
        <p:spPr/>
        <p:txBody>
          <a:bodyPr/>
          <a:lstStyle/>
          <a:p>
            <a:fld id="{436DCDFF-1B32-486D-8FC6-0CE2BE63C02C}" type="slidenum">
              <a:rPr lang="en-US" smtClean="0"/>
              <a:t>3</a:t>
            </a:fld>
            <a:endParaRPr lang="en-US"/>
          </a:p>
        </p:txBody>
      </p:sp>
      <p:sp>
        <p:nvSpPr>
          <p:cNvPr id="4" name="Title 3">
            <a:extLst>
              <a:ext uri="{FF2B5EF4-FFF2-40B4-BE49-F238E27FC236}">
                <a16:creationId xmlns:a16="http://schemas.microsoft.com/office/drawing/2014/main" id="{975809E5-C8C1-4202-AAC6-879D341FA1BF}"/>
              </a:ext>
            </a:extLst>
          </p:cNvPr>
          <p:cNvSpPr>
            <a:spLocks noGrp="1"/>
          </p:cNvSpPr>
          <p:nvPr>
            <p:ph type="title"/>
          </p:nvPr>
        </p:nvSpPr>
        <p:spPr/>
        <p:txBody>
          <a:bodyPr/>
          <a:lstStyle/>
          <a:p>
            <a:r>
              <a:rPr lang="en-US" dirty="0"/>
              <a:t>Environment</a:t>
            </a:r>
          </a:p>
        </p:txBody>
      </p:sp>
      <p:pic>
        <p:nvPicPr>
          <p:cNvPr id="6" name="Picture 5">
            <a:extLst>
              <a:ext uri="{FF2B5EF4-FFF2-40B4-BE49-F238E27FC236}">
                <a16:creationId xmlns:a16="http://schemas.microsoft.com/office/drawing/2014/main" id="{C90F2230-61EE-4F80-BC1C-780C53CD8A06}"/>
              </a:ext>
            </a:extLst>
          </p:cNvPr>
          <p:cNvPicPr>
            <a:picLocks noChangeAspect="1"/>
          </p:cNvPicPr>
          <p:nvPr/>
        </p:nvPicPr>
        <p:blipFill>
          <a:blip r:embed="rId2"/>
          <a:stretch>
            <a:fillRect/>
          </a:stretch>
        </p:blipFill>
        <p:spPr>
          <a:xfrm>
            <a:off x="1801487" y="2765158"/>
            <a:ext cx="8589025" cy="3706051"/>
          </a:xfrm>
          <a:prstGeom prst="rect">
            <a:avLst/>
          </a:prstGeom>
          <a:ln w="28575">
            <a:solidFill>
              <a:schemeClr val="tx1"/>
            </a:solidFill>
          </a:ln>
        </p:spPr>
      </p:pic>
    </p:spTree>
    <p:extLst>
      <p:ext uri="{BB962C8B-B14F-4D97-AF65-F5344CB8AC3E}">
        <p14:creationId xmlns:p14="http://schemas.microsoft.com/office/powerpoint/2010/main" val="1362073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706807-35B8-4FCE-B606-BCB015B7D515}"/>
              </a:ext>
            </a:extLst>
          </p:cNvPr>
          <p:cNvSpPr>
            <a:spLocks noGrp="1"/>
          </p:cNvSpPr>
          <p:nvPr>
            <p:ph idx="1"/>
          </p:nvPr>
        </p:nvSpPr>
        <p:spPr/>
        <p:txBody>
          <a:bodyPr/>
          <a:lstStyle/>
          <a:p>
            <a:r>
              <a:rPr lang="en-US" altLang="ko-KR" dirty="0" err="1"/>
              <a:t>RoCC</a:t>
            </a:r>
            <a:r>
              <a:rPr lang="en-US" altLang="ko-KR" dirty="0"/>
              <a:t> instruction format</a:t>
            </a:r>
            <a:endParaRPr lang="ko-KR" altLang="en-US" dirty="0"/>
          </a:p>
        </p:txBody>
      </p:sp>
      <p:sp>
        <p:nvSpPr>
          <p:cNvPr id="3" name="Slide Number Placeholder 2">
            <a:extLst>
              <a:ext uri="{FF2B5EF4-FFF2-40B4-BE49-F238E27FC236}">
                <a16:creationId xmlns:a16="http://schemas.microsoft.com/office/drawing/2014/main" id="{0A4CE25E-FA95-4337-B202-22B1FB81BBAF}"/>
              </a:ext>
            </a:extLst>
          </p:cNvPr>
          <p:cNvSpPr>
            <a:spLocks noGrp="1"/>
          </p:cNvSpPr>
          <p:nvPr>
            <p:ph type="sldNum" sz="quarter" idx="12"/>
          </p:nvPr>
        </p:nvSpPr>
        <p:spPr/>
        <p:txBody>
          <a:bodyPr/>
          <a:lstStyle/>
          <a:p>
            <a:fld id="{436DCDFF-1B32-486D-8FC6-0CE2BE63C02C}" type="slidenum">
              <a:rPr lang="en-US" smtClean="0"/>
              <a:t>30</a:t>
            </a:fld>
            <a:endParaRPr lang="en-US"/>
          </a:p>
        </p:txBody>
      </p:sp>
      <p:sp>
        <p:nvSpPr>
          <p:cNvPr id="4" name="Title 3">
            <a:extLst>
              <a:ext uri="{FF2B5EF4-FFF2-40B4-BE49-F238E27FC236}">
                <a16:creationId xmlns:a16="http://schemas.microsoft.com/office/drawing/2014/main" id="{AA096242-6572-4F6E-BBFD-8D0E2C49EBA2}"/>
              </a:ext>
            </a:extLst>
          </p:cNvPr>
          <p:cNvSpPr>
            <a:spLocks noGrp="1"/>
          </p:cNvSpPr>
          <p:nvPr>
            <p:ph type="title"/>
          </p:nvPr>
        </p:nvSpPr>
        <p:spPr/>
        <p:txBody>
          <a:bodyPr/>
          <a:lstStyle/>
          <a:p>
            <a:r>
              <a:rPr lang="en-US" altLang="ko-KR" dirty="0" err="1"/>
              <a:t>RoCC</a:t>
            </a:r>
            <a:r>
              <a:rPr lang="en-US" altLang="ko-KR" dirty="0"/>
              <a:t> Instruction Format</a:t>
            </a:r>
            <a:endParaRPr lang="ko-KR" altLang="en-US" dirty="0"/>
          </a:p>
        </p:txBody>
      </p:sp>
      <p:pic>
        <p:nvPicPr>
          <p:cNvPr id="5" name="Picture 4">
            <a:extLst>
              <a:ext uri="{FF2B5EF4-FFF2-40B4-BE49-F238E27FC236}">
                <a16:creationId xmlns:a16="http://schemas.microsoft.com/office/drawing/2014/main" id="{1C530FA0-C5CE-401A-85BD-DB451D6ABD25}"/>
              </a:ext>
            </a:extLst>
          </p:cNvPr>
          <p:cNvPicPr>
            <a:picLocks noChangeAspect="1"/>
          </p:cNvPicPr>
          <p:nvPr/>
        </p:nvPicPr>
        <p:blipFill>
          <a:blip r:embed="rId2"/>
          <a:stretch>
            <a:fillRect/>
          </a:stretch>
        </p:blipFill>
        <p:spPr>
          <a:xfrm>
            <a:off x="453369" y="1332642"/>
            <a:ext cx="8012782" cy="5236972"/>
          </a:xfrm>
          <a:prstGeom prst="rect">
            <a:avLst/>
          </a:prstGeom>
        </p:spPr>
      </p:pic>
      <p:pic>
        <p:nvPicPr>
          <p:cNvPr id="6" name="Picture 5">
            <a:extLst>
              <a:ext uri="{FF2B5EF4-FFF2-40B4-BE49-F238E27FC236}">
                <a16:creationId xmlns:a16="http://schemas.microsoft.com/office/drawing/2014/main" id="{EAAA40D7-C924-49FF-8C7B-DCC1C9FA829F}"/>
              </a:ext>
            </a:extLst>
          </p:cNvPr>
          <p:cNvPicPr>
            <a:picLocks noChangeAspect="1"/>
          </p:cNvPicPr>
          <p:nvPr/>
        </p:nvPicPr>
        <p:blipFill>
          <a:blip r:embed="rId3"/>
          <a:stretch>
            <a:fillRect/>
          </a:stretch>
        </p:blipFill>
        <p:spPr>
          <a:xfrm>
            <a:off x="7673651" y="1332642"/>
            <a:ext cx="4159247" cy="1686678"/>
          </a:xfrm>
          <a:prstGeom prst="rect">
            <a:avLst/>
          </a:prstGeom>
        </p:spPr>
      </p:pic>
    </p:spTree>
    <p:extLst>
      <p:ext uri="{BB962C8B-B14F-4D97-AF65-F5344CB8AC3E}">
        <p14:creationId xmlns:p14="http://schemas.microsoft.com/office/powerpoint/2010/main" val="1136537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22A2-293C-4628-AF42-B223B1E24945}"/>
              </a:ext>
            </a:extLst>
          </p:cNvPr>
          <p:cNvSpPr>
            <a:spLocks noGrp="1"/>
          </p:cNvSpPr>
          <p:nvPr>
            <p:ph idx="1"/>
          </p:nvPr>
        </p:nvSpPr>
        <p:spPr/>
        <p:txBody>
          <a:bodyPr/>
          <a:lstStyle/>
          <a:p>
            <a:r>
              <a:rPr lang="en-US" altLang="ko-KR" dirty="0" err="1"/>
              <a:t>Gemmini</a:t>
            </a:r>
            <a:r>
              <a:rPr lang="en-US" altLang="ko-KR" dirty="0"/>
              <a:t> assembly-level ISA</a:t>
            </a:r>
            <a:endParaRPr lang="ko-KR" altLang="en-US" dirty="0"/>
          </a:p>
        </p:txBody>
      </p:sp>
      <p:sp>
        <p:nvSpPr>
          <p:cNvPr id="3" name="Slide Number Placeholder 2">
            <a:extLst>
              <a:ext uri="{FF2B5EF4-FFF2-40B4-BE49-F238E27FC236}">
                <a16:creationId xmlns:a16="http://schemas.microsoft.com/office/drawing/2014/main" id="{A62F1A73-5619-4206-9D85-4974FF5F0D68}"/>
              </a:ext>
            </a:extLst>
          </p:cNvPr>
          <p:cNvSpPr>
            <a:spLocks noGrp="1"/>
          </p:cNvSpPr>
          <p:nvPr>
            <p:ph type="sldNum" sz="quarter" idx="12"/>
          </p:nvPr>
        </p:nvSpPr>
        <p:spPr/>
        <p:txBody>
          <a:bodyPr/>
          <a:lstStyle/>
          <a:p>
            <a:fld id="{436DCDFF-1B32-486D-8FC6-0CE2BE63C02C}" type="slidenum">
              <a:rPr lang="en-US" smtClean="0"/>
              <a:t>31</a:t>
            </a:fld>
            <a:endParaRPr lang="en-US"/>
          </a:p>
        </p:txBody>
      </p:sp>
      <p:sp>
        <p:nvSpPr>
          <p:cNvPr id="4" name="Title 3">
            <a:extLst>
              <a:ext uri="{FF2B5EF4-FFF2-40B4-BE49-F238E27FC236}">
                <a16:creationId xmlns:a16="http://schemas.microsoft.com/office/drawing/2014/main" id="{CFBDB392-95AE-43E5-AAB5-EDA93C248B5B}"/>
              </a:ext>
            </a:extLst>
          </p:cNvPr>
          <p:cNvSpPr>
            <a:spLocks noGrp="1"/>
          </p:cNvSpPr>
          <p:nvPr>
            <p:ph type="title"/>
          </p:nvPr>
        </p:nvSpPr>
        <p:spPr/>
        <p:txBody>
          <a:bodyPr/>
          <a:lstStyle/>
          <a:p>
            <a:r>
              <a:rPr lang="en-US" altLang="ko-KR" dirty="0" err="1"/>
              <a:t>Gemmini</a:t>
            </a:r>
            <a:r>
              <a:rPr lang="en-US" altLang="ko-KR" dirty="0"/>
              <a:t> Assembly-level ISA</a:t>
            </a:r>
            <a:endParaRPr lang="ko-KR" altLang="en-US" dirty="0"/>
          </a:p>
        </p:txBody>
      </p:sp>
      <p:pic>
        <p:nvPicPr>
          <p:cNvPr id="5" name="Picture 4">
            <a:extLst>
              <a:ext uri="{FF2B5EF4-FFF2-40B4-BE49-F238E27FC236}">
                <a16:creationId xmlns:a16="http://schemas.microsoft.com/office/drawing/2014/main" id="{DAF2E5E9-A787-4169-9122-72D54D291D29}"/>
              </a:ext>
            </a:extLst>
          </p:cNvPr>
          <p:cNvPicPr>
            <a:picLocks noChangeAspect="1"/>
          </p:cNvPicPr>
          <p:nvPr/>
        </p:nvPicPr>
        <p:blipFill>
          <a:blip r:embed="rId2"/>
          <a:stretch>
            <a:fillRect/>
          </a:stretch>
        </p:blipFill>
        <p:spPr>
          <a:xfrm>
            <a:off x="4452271" y="892098"/>
            <a:ext cx="5633555" cy="5677516"/>
          </a:xfrm>
          <a:prstGeom prst="rect">
            <a:avLst/>
          </a:prstGeom>
        </p:spPr>
      </p:pic>
    </p:spTree>
    <p:extLst>
      <p:ext uri="{BB962C8B-B14F-4D97-AF65-F5344CB8AC3E}">
        <p14:creationId xmlns:p14="http://schemas.microsoft.com/office/powerpoint/2010/main" val="22715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E98136-B3CC-445C-A3E2-0B75C8E95D9A}"/>
              </a:ext>
            </a:extLst>
          </p:cNvPr>
          <p:cNvSpPr>
            <a:spLocks noGrp="1"/>
          </p:cNvSpPr>
          <p:nvPr>
            <p:ph idx="1"/>
          </p:nvPr>
        </p:nvSpPr>
        <p:spPr/>
        <p:txBody>
          <a:bodyPr/>
          <a:lstStyle/>
          <a:p>
            <a:r>
              <a:rPr lang="en-US" altLang="ko-KR" dirty="0"/>
              <a:t>Data movement</a:t>
            </a:r>
            <a:endParaRPr lang="ko-KR" altLang="en-US" dirty="0"/>
          </a:p>
        </p:txBody>
      </p:sp>
      <p:sp>
        <p:nvSpPr>
          <p:cNvPr id="3" name="Slide Number Placeholder 2">
            <a:extLst>
              <a:ext uri="{FF2B5EF4-FFF2-40B4-BE49-F238E27FC236}">
                <a16:creationId xmlns:a16="http://schemas.microsoft.com/office/drawing/2014/main" id="{CCDEB9E2-97BB-4DC4-AF2C-E0ED2F86285C}"/>
              </a:ext>
            </a:extLst>
          </p:cNvPr>
          <p:cNvSpPr>
            <a:spLocks noGrp="1"/>
          </p:cNvSpPr>
          <p:nvPr>
            <p:ph type="sldNum" sz="quarter" idx="12"/>
          </p:nvPr>
        </p:nvSpPr>
        <p:spPr/>
        <p:txBody>
          <a:bodyPr/>
          <a:lstStyle/>
          <a:p>
            <a:fld id="{436DCDFF-1B32-486D-8FC6-0CE2BE63C02C}" type="slidenum">
              <a:rPr lang="en-US" smtClean="0"/>
              <a:t>32</a:t>
            </a:fld>
            <a:endParaRPr lang="en-US"/>
          </a:p>
        </p:txBody>
      </p:sp>
      <p:sp>
        <p:nvSpPr>
          <p:cNvPr id="4" name="Title 3">
            <a:extLst>
              <a:ext uri="{FF2B5EF4-FFF2-40B4-BE49-F238E27FC236}">
                <a16:creationId xmlns:a16="http://schemas.microsoft.com/office/drawing/2014/main" id="{8DE7416A-36FB-40D7-B283-D84088211403}"/>
              </a:ext>
            </a:extLst>
          </p:cNvPr>
          <p:cNvSpPr>
            <a:spLocks noGrp="1"/>
          </p:cNvSpPr>
          <p:nvPr>
            <p:ph type="title"/>
          </p:nvPr>
        </p:nvSpPr>
        <p:spPr/>
        <p:txBody>
          <a:bodyPr/>
          <a:lstStyle/>
          <a:p>
            <a:r>
              <a:rPr lang="en-US" altLang="ko-KR" dirty="0" err="1"/>
              <a:t>Gemmini</a:t>
            </a:r>
            <a:r>
              <a:rPr lang="en-US" altLang="ko-KR" dirty="0"/>
              <a:t> Assembly-level ISA</a:t>
            </a:r>
            <a:endParaRPr lang="ko-KR" altLang="en-US" dirty="0"/>
          </a:p>
        </p:txBody>
      </p:sp>
      <p:pic>
        <p:nvPicPr>
          <p:cNvPr id="5" name="Picture 4">
            <a:extLst>
              <a:ext uri="{FF2B5EF4-FFF2-40B4-BE49-F238E27FC236}">
                <a16:creationId xmlns:a16="http://schemas.microsoft.com/office/drawing/2014/main" id="{DC7A48A6-BDB7-4E3C-A430-824653640B71}"/>
              </a:ext>
            </a:extLst>
          </p:cNvPr>
          <p:cNvPicPr>
            <a:picLocks noChangeAspect="1"/>
          </p:cNvPicPr>
          <p:nvPr/>
        </p:nvPicPr>
        <p:blipFill>
          <a:blip r:embed="rId2"/>
          <a:stretch>
            <a:fillRect/>
          </a:stretch>
        </p:blipFill>
        <p:spPr>
          <a:xfrm>
            <a:off x="607624" y="1400848"/>
            <a:ext cx="6872557" cy="2568590"/>
          </a:xfrm>
          <a:prstGeom prst="rect">
            <a:avLst/>
          </a:prstGeom>
        </p:spPr>
      </p:pic>
      <p:pic>
        <p:nvPicPr>
          <p:cNvPr id="6" name="Picture 5">
            <a:extLst>
              <a:ext uri="{FF2B5EF4-FFF2-40B4-BE49-F238E27FC236}">
                <a16:creationId xmlns:a16="http://schemas.microsoft.com/office/drawing/2014/main" id="{590FF3EF-0F67-4B11-BCFA-DFD0DB345361}"/>
              </a:ext>
            </a:extLst>
          </p:cNvPr>
          <p:cNvPicPr>
            <a:picLocks noChangeAspect="1"/>
          </p:cNvPicPr>
          <p:nvPr/>
        </p:nvPicPr>
        <p:blipFill>
          <a:blip r:embed="rId3"/>
          <a:stretch>
            <a:fillRect/>
          </a:stretch>
        </p:blipFill>
        <p:spPr>
          <a:xfrm>
            <a:off x="607623" y="4021476"/>
            <a:ext cx="6872557" cy="2381633"/>
          </a:xfrm>
          <a:prstGeom prst="rect">
            <a:avLst/>
          </a:prstGeom>
        </p:spPr>
      </p:pic>
      <p:pic>
        <p:nvPicPr>
          <p:cNvPr id="7" name="Picture 6">
            <a:extLst>
              <a:ext uri="{FF2B5EF4-FFF2-40B4-BE49-F238E27FC236}">
                <a16:creationId xmlns:a16="http://schemas.microsoft.com/office/drawing/2014/main" id="{58327885-B5BF-42E7-9DEA-E5AFE9A797C5}"/>
              </a:ext>
            </a:extLst>
          </p:cNvPr>
          <p:cNvPicPr>
            <a:picLocks noChangeAspect="1"/>
          </p:cNvPicPr>
          <p:nvPr/>
        </p:nvPicPr>
        <p:blipFill>
          <a:blip r:embed="rId4"/>
          <a:stretch>
            <a:fillRect/>
          </a:stretch>
        </p:blipFill>
        <p:spPr>
          <a:xfrm>
            <a:off x="7645406" y="1352321"/>
            <a:ext cx="4145151" cy="2076679"/>
          </a:xfrm>
          <a:prstGeom prst="rect">
            <a:avLst/>
          </a:prstGeom>
        </p:spPr>
      </p:pic>
      <p:pic>
        <p:nvPicPr>
          <p:cNvPr id="8" name="Picture 7">
            <a:extLst>
              <a:ext uri="{FF2B5EF4-FFF2-40B4-BE49-F238E27FC236}">
                <a16:creationId xmlns:a16="http://schemas.microsoft.com/office/drawing/2014/main" id="{BB1454D3-06F0-4C53-8A36-B9568EA4CB29}"/>
              </a:ext>
            </a:extLst>
          </p:cNvPr>
          <p:cNvPicPr>
            <a:picLocks noChangeAspect="1"/>
          </p:cNvPicPr>
          <p:nvPr/>
        </p:nvPicPr>
        <p:blipFill rotWithShape="1">
          <a:blip r:embed="rId5"/>
          <a:srcRect l="19174" t="91813"/>
          <a:stretch/>
        </p:blipFill>
        <p:spPr>
          <a:xfrm>
            <a:off x="7480180" y="5505679"/>
            <a:ext cx="4381818" cy="447330"/>
          </a:xfrm>
          <a:prstGeom prst="rect">
            <a:avLst/>
          </a:prstGeom>
        </p:spPr>
      </p:pic>
    </p:spTree>
    <p:extLst>
      <p:ext uri="{BB962C8B-B14F-4D97-AF65-F5344CB8AC3E}">
        <p14:creationId xmlns:p14="http://schemas.microsoft.com/office/powerpoint/2010/main" val="482842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8F5E70-FAF7-4E95-96E1-541D388F25CE}"/>
              </a:ext>
            </a:extLst>
          </p:cNvPr>
          <p:cNvSpPr>
            <a:spLocks noGrp="1"/>
          </p:cNvSpPr>
          <p:nvPr>
            <p:ph idx="1"/>
          </p:nvPr>
        </p:nvSpPr>
        <p:spPr/>
        <p:txBody>
          <a:bodyPr/>
          <a:lstStyle/>
          <a:p>
            <a:r>
              <a:rPr lang="en-US" altLang="ko-KR" dirty="0"/>
              <a:t>Configuration </a:t>
            </a:r>
            <a:endParaRPr lang="ko-KR" altLang="en-US" dirty="0"/>
          </a:p>
        </p:txBody>
      </p:sp>
      <p:sp>
        <p:nvSpPr>
          <p:cNvPr id="3" name="Slide Number Placeholder 2">
            <a:extLst>
              <a:ext uri="{FF2B5EF4-FFF2-40B4-BE49-F238E27FC236}">
                <a16:creationId xmlns:a16="http://schemas.microsoft.com/office/drawing/2014/main" id="{E9C0C9F3-5893-4990-A34E-F8F71E986C5F}"/>
              </a:ext>
            </a:extLst>
          </p:cNvPr>
          <p:cNvSpPr>
            <a:spLocks noGrp="1"/>
          </p:cNvSpPr>
          <p:nvPr>
            <p:ph type="sldNum" sz="quarter" idx="12"/>
          </p:nvPr>
        </p:nvSpPr>
        <p:spPr/>
        <p:txBody>
          <a:bodyPr/>
          <a:lstStyle/>
          <a:p>
            <a:fld id="{436DCDFF-1B32-486D-8FC6-0CE2BE63C02C}" type="slidenum">
              <a:rPr lang="en-US" smtClean="0"/>
              <a:t>33</a:t>
            </a:fld>
            <a:endParaRPr lang="en-US"/>
          </a:p>
        </p:txBody>
      </p:sp>
      <p:sp>
        <p:nvSpPr>
          <p:cNvPr id="4" name="Title 3">
            <a:extLst>
              <a:ext uri="{FF2B5EF4-FFF2-40B4-BE49-F238E27FC236}">
                <a16:creationId xmlns:a16="http://schemas.microsoft.com/office/drawing/2014/main" id="{909EB820-5D9E-4FC2-8C66-DDF3AFC87896}"/>
              </a:ext>
            </a:extLst>
          </p:cNvPr>
          <p:cNvSpPr>
            <a:spLocks noGrp="1"/>
          </p:cNvSpPr>
          <p:nvPr>
            <p:ph type="title"/>
          </p:nvPr>
        </p:nvSpPr>
        <p:spPr/>
        <p:txBody>
          <a:bodyPr/>
          <a:lstStyle/>
          <a:p>
            <a:r>
              <a:rPr lang="en-US" altLang="ko-KR" dirty="0" err="1"/>
              <a:t>Gemmini</a:t>
            </a:r>
            <a:r>
              <a:rPr lang="en-US" altLang="ko-KR" dirty="0"/>
              <a:t> Assembly-level ISA</a:t>
            </a:r>
            <a:endParaRPr lang="ko-KR" altLang="en-US" dirty="0"/>
          </a:p>
        </p:txBody>
      </p:sp>
      <p:pic>
        <p:nvPicPr>
          <p:cNvPr id="5" name="Picture 4">
            <a:extLst>
              <a:ext uri="{FF2B5EF4-FFF2-40B4-BE49-F238E27FC236}">
                <a16:creationId xmlns:a16="http://schemas.microsoft.com/office/drawing/2014/main" id="{DA006DAD-33BF-4913-ADA2-6C32EAD43FCE}"/>
              </a:ext>
            </a:extLst>
          </p:cNvPr>
          <p:cNvPicPr>
            <a:picLocks noChangeAspect="1"/>
          </p:cNvPicPr>
          <p:nvPr/>
        </p:nvPicPr>
        <p:blipFill>
          <a:blip r:embed="rId2"/>
          <a:stretch>
            <a:fillRect/>
          </a:stretch>
        </p:blipFill>
        <p:spPr>
          <a:xfrm>
            <a:off x="1529458" y="1380617"/>
            <a:ext cx="9129132" cy="5164614"/>
          </a:xfrm>
          <a:prstGeom prst="rect">
            <a:avLst/>
          </a:prstGeom>
        </p:spPr>
      </p:pic>
      <p:pic>
        <p:nvPicPr>
          <p:cNvPr id="6" name="Picture 5">
            <a:extLst>
              <a:ext uri="{FF2B5EF4-FFF2-40B4-BE49-F238E27FC236}">
                <a16:creationId xmlns:a16="http://schemas.microsoft.com/office/drawing/2014/main" id="{5814D74C-F859-4A4D-93D0-BA363AA319AD}"/>
              </a:ext>
            </a:extLst>
          </p:cNvPr>
          <p:cNvPicPr>
            <a:picLocks noChangeAspect="1"/>
          </p:cNvPicPr>
          <p:nvPr/>
        </p:nvPicPr>
        <p:blipFill rotWithShape="1">
          <a:blip r:embed="rId3"/>
          <a:srcRect l="19174" t="91813"/>
          <a:stretch/>
        </p:blipFill>
        <p:spPr>
          <a:xfrm>
            <a:off x="7467023" y="869908"/>
            <a:ext cx="4381818" cy="447330"/>
          </a:xfrm>
          <a:prstGeom prst="rect">
            <a:avLst/>
          </a:prstGeom>
        </p:spPr>
      </p:pic>
    </p:spTree>
    <p:extLst>
      <p:ext uri="{BB962C8B-B14F-4D97-AF65-F5344CB8AC3E}">
        <p14:creationId xmlns:p14="http://schemas.microsoft.com/office/powerpoint/2010/main" val="3351693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8F5E70-FAF7-4E95-96E1-541D388F25CE}"/>
              </a:ext>
            </a:extLst>
          </p:cNvPr>
          <p:cNvSpPr>
            <a:spLocks noGrp="1"/>
          </p:cNvSpPr>
          <p:nvPr>
            <p:ph idx="1"/>
          </p:nvPr>
        </p:nvSpPr>
        <p:spPr/>
        <p:txBody>
          <a:bodyPr/>
          <a:lstStyle/>
          <a:p>
            <a:r>
              <a:rPr lang="en-US" altLang="ko-KR" dirty="0"/>
              <a:t>Configuration </a:t>
            </a:r>
            <a:endParaRPr lang="ko-KR" altLang="en-US" dirty="0"/>
          </a:p>
        </p:txBody>
      </p:sp>
      <p:sp>
        <p:nvSpPr>
          <p:cNvPr id="3" name="Slide Number Placeholder 2">
            <a:extLst>
              <a:ext uri="{FF2B5EF4-FFF2-40B4-BE49-F238E27FC236}">
                <a16:creationId xmlns:a16="http://schemas.microsoft.com/office/drawing/2014/main" id="{E9C0C9F3-5893-4990-A34E-F8F71E986C5F}"/>
              </a:ext>
            </a:extLst>
          </p:cNvPr>
          <p:cNvSpPr>
            <a:spLocks noGrp="1"/>
          </p:cNvSpPr>
          <p:nvPr>
            <p:ph type="sldNum" sz="quarter" idx="12"/>
          </p:nvPr>
        </p:nvSpPr>
        <p:spPr/>
        <p:txBody>
          <a:bodyPr/>
          <a:lstStyle/>
          <a:p>
            <a:fld id="{436DCDFF-1B32-486D-8FC6-0CE2BE63C02C}" type="slidenum">
              <a:rPr lang="en-US" smtClean="0"/>
              <a:t>34</a:t>
            </a:fld>
            <a:endParaRPr lang="en-US"/>
          </a:p>
        </p:txBody>
      </p:sp>
      <p:sp>
        <p:nvSpPr>
          <p:cNvPr id="4" name="Title 3">
            <a:extLst>
              <a:ext uri="{FF2B5EF4-FFF2-40B4-BE49-F238E27FC236}">
                <a16:creationId xmlns:a16="http://schemas.microsoft.com/office/drawing/2014/main" id="{909EB820-5D9E-4FC2-8C66-DDF3AFC87896}"/>
              </a:ext>
            </a:extLst>
          </p:cNvPr>
          <p:cNvSpPr>
            <a:spLocks noGrp="1"/>
          </p:cNvSpPr>
          <p:nvPr>
            <p:ph type="title"/>
          </p:nvPr>
        </p:nvSpPr>
        <p:spPr/>
        <p:txBody>
          <a:bodyPr/>
          <a:lstStyle/>
          <a:p>
            <a:r>
              <a:rPr lang="en-US" altLang="ko-KR" dirty="0" err="1"/>
              <a:t>Gemmini</a:t>
            </a:r>
            <a:r>
              <a:rPr lang="en-US" altLang="ko-KR" dirty="0"/>
              <a:t> Assembly-level ISA</a:t>
            </a:r>
            <a:endParaRPr lang="ko-KR" altLang="en-US" dirty="0"/>
          </a:p>
        </p:txBody>
      </p:sp>
      <p:pic>
        <p:nvPicPr>
          <p:cNvPr id="6" name="Picture 5">
            <a:extLst>
              <a:ext uri="{FF2B5EF4-FFF2-40B4-BE49-F238E27FC236}">
                <a16:creationId xmlns:a16="http://schemas.microsoft.com/office/drawing/2014/main" id="{DD84BC56-4C5C-467C-9718-050187FDBAE8}"/>
              </a:ext>
            </a:extLst>
          </p:cNvPr>
          <p:cNvPicPr>
            <a:picLocks noChangeAspect="1"/>
          </p:cNvPicPr>
          <p:nvPr/>
        </p:nvPicPr>
        <p:blipFill>
          <a:blip r:embed="rId2"/>
          <a:stretch>
            <a:fillRect/>
          </a:stretch>
        </p:blipFill>
        <p:spPr>
          <a:xfrm>
            <a:off x="662306" y="1456517"/>
            <a:ext cx="10863436" cy="2746625"/>
          </a:xfrm>
          <a:prstGeom prst="rect">
            <a:avLst/>
          </a:prstGeom>
        </p:spPr>
      </p:pic>
      <p:pic>
        <p:nvPicPr>
          <p:cNvPr id="8" name="Picture 7">
            <a:extLst>
              <a:ext uri="{FF2B5EF4-FFF2-40B4-BE49-F238E27FC236}">
                <a16:creationId xmlns:a16="http://schemas.microsoft.com/office/drawing/2014/main" id="{D4C10BD5-24C6-439E-A820-1F7E2F41DF00}"/>
              </a:ext>
            </a:extLst>
          </p:cNvPr>
          <p:cNvPicPr>
            <a:picLocks noChangeAspect="1"/>
          </p:cNvPicPr>
          <p:nvPr/>
        </p:nvPicPr>
        <p:blipFill>
          <a:blip r:embed="rId3"/>
          <a:stretch>
            <a:fillRect/>
          </a:stretch>
        </p:blipFill>
        <p:spPr>
          <a:xfrm>
            <a:off x="662306" y="4273185"/>
            <a:ext cx="4615072" cy="1981372"/>
          </a:xfrm>
          <a:prstGeom prst="rect">
            <a:avLst/>
          </a:prstGeom>
        </p:spPr>
      </p:pic>
      <p:pic>
        <p:nvPicPr>
          <p:cNvPr id="7" name="Picture 6">
            <a:extLst>
              <a:ext uri="{FF2B5EF4-FFF2-40B4-BE49-F238E27FC236}">
                <a16:creationId xmlns:a16="http://schemas.microsoft.com/office/drawing/2014/main" id="{A9DBF32B-157B-42AD-B41A-BEFCAA961BF3}"/>
              </a:ext>
            </a:extLst>
          </p:cNvPr>
          <p:cNvPicPr>
            <a:picLocks noChangeAspect="1"/>
          </p:cNvPicPr>
          <p:nvPr/>
        </p:nvPicPr>
        <p:blipFill rotWithShape="1">
          <a:blip r:embed="rId4"/>
          <a:srcRect l="19174" t="91813"/>
          <a:stretch/>
        </p:blipFill>
        <p:spPr>
          <a:xfrm>
            <a:off x="7467023" y="869908"/>
            <a:ext cx="4381818" cy="447330"/>
          </a:xfrm>
          <a:prstGeom prst="rect">
            <a:avLst/>
          </a:prstGeom>
        </p:spPr>
      </p:pic>
    </p:spTree>
    <p:extLst>
      <p:ext uri="{BB962C8B-B14F-4D97-AF65-F5344CB8AC3E}">
        <p14:creationId xmlns:p14="http://schemas.microsoft.com/office/powerpoint/2010/main" val="167535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The </a:t>
            </a:r>
            <a:r>
              <a:rPr lang="en-US" altLang="ko-KR" dirty="0" err="1"/>
              <a:t>LoopConv</a:t>
            </a:r>
            <a:r>
              <a:rPr lang="en-US" altLang="ko-KR" dirty="0"/>
              <a:t> module is responsible for unrolling large convolutions to fit the systolic dimension of DIM</a:t>
            </a:r>
            <a:r>
              <a:rPr lang="en-US" altLang="ko-KR" dirty="0">
                <a:sym typeface="Symbol" panose="05050102010706020507" pitchFamily="18" charset="2"/>
              </a:rPr>
              <a:t></a:t>
            </a:r>
            <a:r>
              <a:rPr lang="en-US" altLang="ko-KR" dirty="0"/>
              <a:t>DIM</a:t>
            </a:r>
          </a:p>
          <a:p>
            <a:r>
              <a:rPr lang="en-US" altLang="ko-KR" dirty="0"/>
              <a:t>It consists of modules such as </a:t>
            </a:r>
            <a:r>
              <a:rPr lang="en-US" altLang="ko-KR" dirty="0" err="1"/>
              <a:t>LoopConvLdBias</a:t>
            </a:r>
            <a:r>
              <a:rPr lang="en-US" altLang="ko-KR" dirty="0"/>
              <a:t>, </a:t>
            </a:r>
            <a:r>
              <a:rPr lang="en-US" altLang="ko-KR" dirty="0" err="1"/>
              <a:t>LoopConvLdWeight</a:t>
            </a:r>
            <a:r>
              <a:rPr lang="en-US" altLang="ko-KR" dirty="0"/>
              <a:t>, and </a:t>
            </a:r>
            <a:r>
              <a:rPr lang="en-US" altLang="ko-KR" dirty="0" err="1"/>
              <a:t>LoopConvLdInput</a:t>
            </a:r>
            <a:r>
              <a:rPr lang="en-US" altLang="ko-KR" dirty="0"/>
              <a:t> for signifying instructions for the convolution operation bias, weight, and input respectively</a:t>
            </a:r>
          </a:p>
          <a:p>
            <a:r>
              <a:rPr lang="en-US" altLang="ko-KR" dirty="0"/>
              <a:t>The </a:t>
            </a:r>
            <a:r>
              <a:rPr lang="en-US" altLang="ko-KR" dirty="0" err="1"/>
              <a:t>LoopConvExecute</a:t>
            </a:r>
            <a:r>
              <a:rPr lang="en-US" altLang="ko-KR" dirty="0"/>
              <a:t> and </a:t>
            </a:r>
            <a:r>
              <a:rPr lang="en-US" altLang="ko-KR" dirty="0" err="1"/>
              <a:t>LoopConvst</a:t>
            </a:r>
            <a:r>
              <a:rPr lang="en-US" altLang="ko-KR" dirty="0"/>
              <a:t> module are instructions for executing the convolution operation and storing results respectively</a:t>
            </a:r>
            <a:endParaRPr lang="ko-KR" altLang="en-US" dirty="0"/>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35</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err="1"/>
              <a:t>Gemmini</a:t>
            </a:r>
            <a:r>
              <a:rPr lang="en-US" altLang="ko-KR" dirty="0"/>
              <a:t> Modules (</a:t>
            </a:r>
            <a:r>
              <a:rPr lang="en-US" altLang="ko-KR" dirty="0" err="1"/>
              <a:t>LoopConv</a:t>
            </a:r>
            <a:r>
              <a:rPr lang="en-US" altLang="ko-KR" dirty="0"/>
              <a:t>)</a:t>
            </a:r>
            <a:endParaRPr lang="ko-KR" altLang="en-US" dirty="0"/>
          </a:p>
        </p:txBody>
      </p:sp>
      <p:pic>
        <p:nvPicPr>
          <p:cNvPr id="7" name="Picture 6">
            <a:extLst>
              <a:ext uri="{FF2B5EF4-FFF2-40B4-BE49-F238E27FC236}">
                <a16:creationId xmlns:a16="http://schemas.microsoft.com/office/drawing/2014/main" id="{A3046F6A-CAC5-43D6-96EF-0EE9424F1A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6262" y="3350967"/>
            <a:ext cx="5515523" cy="3184143"/>
          </a:xfrm>
          <a:prstGeom prst="rect">
            <a:avLst/>
          </a:prstGeom>
        </p:spPr>
      </p:pic>
    </p:spTree>
    <p:extLst>
      <p:ext uri="{BB962C8B-B14F-4D97-AF65-F5344CB8AC3E}">
        <p14:creationId xmlns:p14="http://schemas.microsoft.com/office/powerpoint/2010/main" val="245763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The </a:t>
            </a:r>
            <a:r>
              <a:rPr lang="en-US" altLang="ko-KR" dirty="0" err="1"/>
              <a:t>LoopMatmul</a:t>
            </a:r>
            <a:r>
              <a:rPr lang="en-US" altLang="ko-KR" dirty="0"/>
              <a:t> module is responsible for unrolling large matrix multiplications (</a:t>
            </a:r>
            <a:r>
              <a:rPr lang="en-US" altLang="ko-KR" dirty="0" err="1"/>
              <a:t>matmuls</a:t>
            </a:r>
            <a:r>
              <a:rPr lang="en-US" altLang="ko-KR" dirty="0"/>
              <a:t>) to fit the systolic dimension of DIM</a:t>
            </a:r>
            <a:r>
              <a:rPr lang="en-US" altLang="ko-KR" dirty="0">
                <a:sym typeface="Symbol" panose="05050102010706020507" pitchFamily="18" charset="2"/>
              </a:rPr>
              <a:t></a:t>
            </a:r>
            <a:r>
              <a:rPr lang="en-US" altLang="ko-KR" dirty="0"/>
              <a:t>DIM</a:t>
            </a:r>
          </a:p>
          <a:p>
            <a:r>
              <a:rPr lang="en-US" altLang="ko-KR" dirty="0"/>
              <a:t>In the module the </a:t>
            </a:r>
            <a:r>
              <a:rPr lang="en-US" altLang="ko-KR" dirty="0" err="1"/>
              <a:t>LoopMatmulLdA</a:t>
            </a:r>
            <a:r>
              <a:rPr lang="en-US" altLang="ko-KR" dirty="0"/>
              <a:t>, </a:t>
            </a:r>
            <a:r>
              <a:rPr lang="en-US" altLang="ko-KR" dirty="0" err="1"/>
              <a:t>LoopMat-mulLdB</a:t>
            </a:r>
            <a:r>
              <a:rPr lang="en-US" altLang="ko-KR" dirty="0"/>
              <a:t>, and </a:t>
            </a:r>
            <a:r>
              <a:rPr lang="en-US" altLang="ko-KR" dirty="0" err="1"/>
              <a:t>LoopMatmulLdD</a:t>
            </a:r>
            <a:r>
              <a:rPr lang="en-US" altLang="ko-KR" dirty="0"/>
              <a:t> specify the loading of matrix </a:t>
            </a:r>
            <a:r>
              <a:rPr lang="en-US" altLang="ko-KR" i="1" dirty="0"/>
              <a:t>A</a:t>
            </a:r>
            <a:r>
              <a:rPr lang="en-US" altLang="ko-KR" dirty="0"/>
              <a:t>, </a:t>
            </a:r>
            <a:r>
              <a:rPr lang="en-US" altLang="ko-KR" i="1" dirty="0"/>
              <a:t>B</a:t>
            </a:r>
            <a:r>
              <a:rPr lang="en-US" altLang="ko-KR" dirty="0"/>
              <a:t>, and </a:t>
            </a:r>
            <a:r>
              <a:rPr lang="en-US" altLang="ko-KR" i="1" dirty="0"/>
              <a:t>D</a:t>
            </a:r>
            <a:r>
              <a:rPr lang="en-US" altLang="ko-KR" dirty="0"/>
              <a:t> respectively while the </a:t>
            </a:r>
            <a:r>
              <a:rPr lang="en-US" altLang="ko-KR" dirty="0" err="1"/>
              <a:t>LoopMatmulExecute</a:t>
            </a:r>
            <a:r>
              <a:rPr lang="en-US" altLang="ko-KR" dirty="0"/>
              <a:t> module generates commands for the matrix multiplication</a:t>
            </a:r>
          </a:p>
          <a:p>
            <a:r>
              <a:rPr lang="en-US" altLang="ko-KR" dirty="0"/>
              <a:t>The </a:t>
            </a:r>
            <a:r>
              <a:rPr lang="en-US" altLang="ko-KR" dirty="0" err="1"/>
              <a:t>LoopMatmulStC</a:t>
            </a:r>
            <a:r>
              <a:rPr lang="en-US" altLang="ko-KR" dirty="0"/>
              <a:t> generates commands for storing the results of matrix </a:t>
            </a:r>
            <a:r>
              <a:rPr lang="en-US" altLang="ko-KR" i="1" dirty="0"/>
              <a:t>C</a:t>
            </a:r>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36</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err="1"/>
              <a:t>Gemmini</a:t>
            </a:r>
            <a:r>
              <a:rPr lang="en-US" altLang="ko-KR" dirty="0"/>
              <a:t> Modules (</a:t>
            </a:r>
            <a:r>
              <a:rPr lang="en-US" altLang="ko-KR" dirty="0" err="1"/>
              <a:t>LoopMatmul</a:t>
            </a:r>
            <a:r>
              <a:rPr lang="en-US" altLang="ko-KR" dirty="0"/>
              <a:t>)</a:t>
            </a:r>
            <a:endParaRPr lang="ko-KR" altLang="en-US" dirty="0"/>
          </a:p>
        </p:txBody>
      </p:sp>
      <p:pic>
        <p:nvPicPr>
          <p:cNvPr id="6" name="Picture 5">
            <a:extLst>
              <a:ext uri="{FF2B5EF4-FFF2-40B4-BE49-F238E27FC236}">
                <a16:creationId xmlns:a16="http://schemas.microsoft.com/office/drawing/2014/main" id="{52377438-92C1-46FE-8FBC-8631E4433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2406" y="3117465"/>
            <a:ext cx="6923236" cy="3452149"/>
          </a:xfrm>
          <a:prstGeom prst="rect">
            <a:avLst/>
          </a:prstGeom>
        </p:spPr>
      </p:pic>
    </p:spTree>
    <p:extLst>
      <p:ext uri="{BB962C8B-B14F-4D97-AF65-F5344CB8AC3E}">
        <p14:creationId xmlns:p14="http://schemas.microsoft.com/office/powerpoint/2010/main" val="3155484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The </a:t>
            </a:r>
            <a:r>
              <a:rPr lang="en-US" altLang="ko-KR" dirty="0" err="1"/>
              <a:t>LoadController</a:t>
            </a:r>
            <a:r>
              <a:rPr lang="en-US" altLang="ko-KR" dirty="0"/>
              <a:t> and </a:t>
            </a:r>
            <a:r>
              <a:rPr lang="en-US" altLang="ko-KR" dirty="0" err="1"/>
              <a:t>StoreController</a:t>
            </a:r>
            <a:r>
              <a:rPr lang="en-US" altLang="ko-KR" dirty="0"/>
              <a:t> are similar in design and are responsible for instructions that move data from the DRAM to the </a:t>
            </a:r>
            <a:r>
              <a:rPr lang="en-US" altLang="ko-KR" dirty="0" err="1"/>
              <a:t>Gemmini</a:t>
            </a:r>
            <a:r>
              <a:rPr lang="en-US" altLang="ko-KR" dirty="0"/>
              <a:t> Scratchpad and from Scratchpad to the DRAM respectively</a:t>
            </a:r>
          </a:p>
          <a:p>
            <a:r>
              <a:rPr lang="en-US" altLang="ko-KR" dirty="0"/>
              <a:t>The </a:t>
            </a:r>
            <a:r>
              <a:rPr lang="en-US" altLang="ko-KR" dirty="0" err="1"/>
              <a:t>LoadController</a:t>
            </a:r>
            <a:r>
              <a:rPr lang="en-US" altLang="ko-KR" dirty="0"/>
              <a:t> connects to the scratchpad DMA read interface while the </a:t>
            </a:r>
            <a:r>
              <a:rPr lang="en-US" altLang="ko-KR" dirty="0" err="1"/>
              <a:t>StoreController</a:t>
            </a:r>
            <a:r>
              <a:rPr lang="en-US" altLang="ko-KR" dirty="0"/>
              <a:t> connects to the scratchpad DMA write interface</a:t>
            </a:r>
          </a:p>
          <a:p>
            <a:r>
              <a:rPr lang="en-US" altLang="ko-KR" dirty="0"/>
              <a:t>Both controllers use a Finite State Machine (FSM) with three states including </a:t>
            </a:r>
            <a:r>
              <a:rPr lang="en-US" altLang="ko-KR" i="1" dirty="0" err="1"/>
              <a:t>waiting_for_cmd</a:t>
            </a:r>
            <a:r>
              <a:rPr lang="en-US" altLang="ko-KR" dirty="0"/>
              <a:t>, </a:t>
            </a:r>
            <a:r>
              <a:rPr lang="en-US" altLang="ko-KR" i="1" dirty="0" err="1"/>
              <a:t>sending_rows</a:t>
            </a:r>
            <a:r>
              <a:rPr lang="en-US" altLang="ko-KR" dirty="0"/>
              <a:t>, and </a:t>
            </a:r>
            <a:r>
              <a:rPr lang="en-US" altLang="ko-KR" i="1" dirty="0" err="1"/>
              <a:t>waiting_for_dma_req_ready</a:t>
            </a:r>
            <a:r>
              <a:rPr lang="en-US" altLang="ko-KR" dirty="0"/>
              <a:t> states for controlling their running modes</a:t>
            </a:r>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37</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err="1"/>
              <a:t>Gemmini</a:t>
            </a:r>
            <a:r>
              <a:rPr lang="en-US" altLang="ko-KR" dirty="0"/>
              <a:t> Modules (Load/Store Controller)</a:t>
            </a:r>
            <a:endParaRPr lang="ko-KR" altLang="en-US" dirty="0"/>
          </a:p>
        </p:txBody>
      </p:sp>
      <p:pic>
        <p:nvPicPr>
          <p:cNvPr id="7" name="Picture 6">
            <a:extLst>
              <a:ext uri="{FF2B5EF4-FFF2-40B4-BE49-F238E27FC236}">
                <a16:creationId xmlns:a16="http://schemas.microsoft.com/office/drawing/2014/main" id="{C76EF4A2-ED4B-43E2-AAFB-9154C3967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5576" y="3417520"/>
            <a:ext cx="3630665" cy="3152094"/>
          </a:xfrm>
          <a:prstGeom prst="rect">
            <a:avLst/>
          </a:prstGeom>
        </p:spPr>
      </p:pic>
      <p:pic>
        <p:nvPicPr>
          <p:cNvPr id="9" name="Picture 8">
            <a:extLst>
              <a:ext uri="{FF2B5EF4-FFF2-40B4-BE49-F238E27FC236}">
                <a16:creationId xmlns:a16="http://schemas.microsoft.com/office/drawing/2014/main" id="{8D2A59A4-73E6-470D-A198-2E4E36128E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1087" y="3417520"/>
            <a:ext cx="4048066" cy="3152094"/>
          </a:xfrm>
          <a:prstGeom prst="rect">
            <a:avLst/>
          </a:prstGeom>
        </p:spPr>
      </p:pic>
    </p:spTree>
    <p:extLst>
      <p:ext uri="{BB962C8B-B14F-4D97-AF65-F5344CB8AC3E}">
        <p14:creationId xmlns:p14="http://schemas.microsoft.com/office/powerpoint/2010/main" val="1859841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When the </a:t>
            </a:r>
            <a:r>
              <a:rPr lang="en-US" altLang="ko-KR" dirty="0" err="1"/>
              <a:t>Gemmini</a:t>
            </a:r>
            <a:r>
              <a:rPr lang="en-US" altLang="ko-KR" dirty="0"/>
              <a:t> accelerator is configured to have an im2col module, the interface connects and receives instructions from the </a:t>
            </a:r>
            <a:r>
              <a:rPr lang="en-US" altLang="ko-KR" dirty="0" err="1"/>
              <a:t>ExecuteController</a:t>
            </a:r>
            <a:r>
              <a:rPr lang="en-US" altLang="ko-KR" dirty="0"/>
              <a:t> module and also reads data from the SRAM read interface of the scratchpad module</a:t>
            </a:r>
          </a:p>
          <a:p>
            <a:r>
              <a:rPr lang="en-US" altLang="ko-KR" dirty="0"/>
              <a:t>The read data is then fed to the </a:t>
            </a:r>
            <a:r>
              <a:rPr lang="en-US" altLang="ko-KR" dirty="0" err="1"/>
              <a:t>ExecuteController</a:t>
            </a:r>
            <a:r>
              <a:rPr lang="en-US" altLang="ko-KR" dirty="0"/>
              <a:t> module</a:t>
            </a:r>
          </a:p>
          <a:p>
            <a:r>
              <a:rPr lang="en-US" altLang="ko-KR" dirty="0"/>
              <a:t>The im2col module is an address generator that uses an FSM to make sure that the PEs inside the systolic array of the </a:t>
            </a:r>
            <a:r>
              <a:rPr lang="en-US" altLang="ko-KR" dirty="0" err="1"/>
              <a:t>ExecuteController</a:t>
            </a:r>
            <a:r>
              <a:rPr lang="en-US" altLang="ko-KR" dirty="0"/>
              <a:t> are used as much as possible</a:t>
            </a:r>
          </a:p>
          <a:p>
            <a:r>
              <a:rPr lang="en-US" altLang="ko-KR" dirty="0"/>
              <a:t>The states in the im2col FSM include </a:t>
            </a:r>
            <a:r>
              <a:rPr lang="en-US" altLang="ko-KR" i="1" dirty="0" err="1"/>
              <a:t>nothing_to_do</a:t>
            </a:r>
            <a:r>
              <a:rPr lang="en-US" altLang="ko-KR" dirty="0"/>
              <a:t>, </a:t>
            </a:r>
            <a:r>
              <a:rPr lang="en-US" altLang="ko-KR" i="1" dirty="0"/>
              <a:t>waiting_for_im2col</a:t>
            </a:r>
            <a:r>
              <a:rPr lang="en-US" altLang="ko-KR" dirty="0"/>
              <a:t>, </a:t>
            </a:r>
            <a:r>
              <a:rPr lang="en-US" altLang="ko-KR" i="1" dirty="0"/>
              <a:t>preparing_im2col</a:t>
            </a:r>
            <a:r>
              <a:rPr lang="en-US" altLang="ko-KR" dirty="0"/>
              <a:t>, and </a:t>
            </a:r>
            <a:r>
              <a:rPr lang="en-US" altLang="ko-KR" i="1" dirty="0"/>
              <a:t>im2col_done</a:t>
            </a:r>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38</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err="1"/>
              <a:t>Gemmini</a:t>
            </a:r>
            <a:r>
              <a:rPr lang="en-US" altLang="ko-KR" dirty="0"/>
              <a:t> Modules (im2col)</a:t>
            </a:r>
            <a:endParaRPr lang="ko-KR" altLang="en-US" dirty="0"/>
          </a:p>
        </p:txBody>
      </p:sp>
      <p:pic>
        <p:nvPicPr>
          <p:cNvPr id="6" name="Picture 5">
            <a:extLst>
              <a:ext uri="{FF2B5EF4-FFF2-40B4-BE49-F238E27FC236}">
                <a16:creationId xmlns:a16="http://schemas.microsoft.com/office/drawing/2014/main" id="{9DE6CCDA-6858-4931-AA41-2944B9FD7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678" y="3548701"/>
            <a:ext cx="5720269" cy="2968387"/>
          </a:xfrm>
          <a:prstGeom prst="rect">
            <a:avLst/>
          </a:prstGeom>
        </p:spPr>
      </p:pic>
    </p:spTree>
    <p:extLst>
      <p:ext uri="{BB962C8B-B14F-4D97-AF65-F5344CB8AC3E}">
        <p14:creationId xmlns:p14="http://schemas.microsoft.com/office/powerpoint/2010/main" val="4140920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The controller connects to the im2col interface and SRAM interfaces of the scratchpad</a:t>
            </a:r>
          </a:p>
          <a:p>
            <a:r>
              <a:rPr lang="en-US" altLang="ko-KR" dirty="0"/>
              <a:t>The MultiHeadedQueue_1 module is a buffer that separates the instructions into commands for the Scratchpad module and the </a:t>
            </a:r>
            <a:r>
              <a:rPr lang="en-US" altLang="ko-KR" dirty="0" err="1"/>
              <a:t>MeshWithDelays</a:t>
            </a:r>
            <a:r>
              <a:rPr lang="en-US" altLang="ko-KR" dirty="0"/>
              <a:t> module</a:t>
            </a:r>
          </a:p>
          <a:p>
            <a:r>
              <a:rPr lang="en-US" altLang="ko-KR" dirty="0"/>
              <a:t>The instructions or commands for the scratchpad module are sent to extract data from the SRAMs</a:t>
            </a:r>
          </a:p>
          <a:p>
            <a:r>
              <a:rPr lang="en-US" altLang="ko-KR" dirty="0"/>
              <a:t>The commands for the </a:t>
            </a:r>
            <a:r>
              <a:rPr lang="en-US" altLang="ko-KR" dirty="0" err="1"/>
              <a:t>MeshWithDelays</a:t>
            </a:r>
            <a:r>
              <a:rPr lang="en-US" altLang="ko-KR" dirty="0"/>
              <a:t> are first buffered in the Queue_61 module before being sent to control the systolic array and other components in the module</a:t>
            </a:r>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39</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err="1"/>
              <a:t>Gemmini</a:t>
            </a:r>
            <a:r>
              <a:rPr lang="en-US" altLang="ko-KR" dirty="0"/>
              <a:t> Modules (</a:t>
            </a:r>
            <a:r>
              <a:rPr lang="en-US" altLang="ko-KR" dirty="0" err="1"/>
              <a:t>ExecuteController</a:t>
            </a:r>
            <a:r>
              <a:rPr lang="en-US" altLang="ko-KR" dirty="0"/>
              <a:t>)</a:t>
            </a:r>
            <a:endParaRPr lang="ko-KR" altLang="en-US" dirty="0"/>
          </a:p>
        </p:txBody>
      </p:sp>
      <p:pic>
        <p:nvPicPr>
          <p:cNvPr id="7" name="Picture 6">
            <a:extLst>
              <a:ext uri="{FF2B5EF4-FFF2-40B4-BE49-F238E27FC236}">
                <a16:creationId xmlns:a16="http://schemas.microsoft.com/office/drawing/2014/main" id="{D612C7E6-0070-4CA5-B044-5614FEA70E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2700" y="3506945"/>
            <a:ext cx="5066600" cy="3010913"/>
          </a:xfrm>
          <a:prstGeom prst="rect">
            <a:avLst/>
          </a:prstGeom>
        </p:spPr>
      </p:pic>
    </p:spTree>
    <p:extLst>
      <p:ext uri="{BB962C8B-B14F-4D97-AF65-F5344CB8AC3E}">
        <p14:creationId xmlns:p14="http://schemas.microsoft.com/office/powerpoint/2010/main" val="283420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012145-05F6-4E66-B865-7CE78F483CC6}"/>
              </a:ext>
            </a:extLst>
          </p:cNvPr>
          <p:cNvSpPr>
            <a:spLocks noGrp="1"/>
          </p:cNvSpPr>
          <p:nvPr>
            <p:ph idx="1"/>
          </p:nvPr>
        </p:nvSpPr>
        <p:spPr>
          <a:xfrm>
            <a:off x="607624" y="990600"/>
            <a:ext cx="11076376" cy="5334000"/>
          </a:xfrm>
        </p:spPr>
        <p:txBody>
          <a:bodyPr/>
          <a:lstStyle/>
          <a:p>
            <a:r>
              <a:rPr lang="en-US" dirty="0"/>
              <a:t>Development tools and toolchains provided include Constructing Hardware in a Scala Embedded Language</a:t>
            </a:r>
            <a:r>
              <a:rPr lang="en-US" altLang="ko-KR" dirty="0"/>
              <a:t> (Chisel)</a:t>
            </a:r>
            <a:r>
              <a:rPr lang="en-US" dirty="0"/>
              <a:t>, A Flexible Intermediate Representation for RTL (</a:t>
            </a:r>
            <a:r>
              <a:rPr lang="en-US" altLang="ko-KR" dirty="0"/>
              <a:t>FIRRTL)</a:t>
            </a:r>
            <a:r>
              <a:rPr lang="en-US" dirty="0"/>
              <a:t>, </a:t>
            </a:r>
            <a:r>
              <a:rPr lang="en-US" dirty="0" err="1"/>
              <a:t>Bartools</a:t>
            </a:r>
            <a:r>
              <a:rPr lang="en-US" dirty="0"/>
              <a:t>, </a:t>
            </a:r>
            <a:r>
              <a:rPr lang="en-US" dirty="0" err="1"/>
              <a:t>Dsptools</a:t>
            </a:r>
            <a:r>
              <a:rPr lang="en-US" dirty="0"/>
              <a:t>, </a:t>
            </a:r>
            <a:r>
              <a:rPr lang="en-US" dirty="0" err="1"/>
              <a:t>Dromajo</a:t>
            </a:r>
            <a:r>
              <a:rPr lang="en-US" dirty="0"/>
              <a:t>, </a:t>
            </a:r>
            <a:r>
              <a:rPr lang="en-US" dirty="0" err="1"/>
              <a:t>riscv</a:t>
            </a:r>
            <a:r>
              <a:rPr lang="en-US" dirty="0"/>
              <a:t>-tools, </a:t>
            </a:r>
            <a:r>
              <a:rPr lang="en-US" dirty="0" err="1"/>
              <a:t>esp</a:t>
            </a:r>
            <a:r>
              <a:rPr lang="en-US" dirty="0"/>
              <a:t>-tools, etc.</a:t>
            </a:r>
          </a:p>
        </p:txBody>
      </p:sp>
      <p:sp>
        <p:nvSpPr>
          <p:cNvPr id="3" name="Slide Number Placeholder 2">
            <a:extLst>
              <a:ext uri="{FF2B5EF4-FFF2-40B4-BE49-F238E27FC236}">
                <a16:creationId xmlns:a16="http://schemas.microsoft.com/office/drawing/2014/main" id="{6E4B696B-2B03-4BF2-8E27-6766599713D0}"/>
              </a:ext>
            </a:extLst>
          </p:cNvPr>
          <p:cNvSpPr>
            <a:spLocks noGrp="1"/>
          </p:cNvSpPr>
          <p:nvPr>
            <p:ph type="sldNum" sz="quarter" idx="12"/>
          </p:nvPr>
        </p:nvSpPr>
        <p:spPr/>
        <p:txBody>
          <a:bodyPr/>
          <a:lstStyle/>
          <a:p>
            <a:fld id="{436DCDFF-1B32-486D-8FC6-0CE2BE63C02C}" type="slidenum">
              <a:rPr lang="en-US" smtClean="0"/>
              <a:t>4</a:t>
            </a:fld>
            <a:endParaRPr lang="en-US"/>
          </a:p>
        </p:txBody>
      </p:sp>
      <p:sp>
        <p:nvSpPr>
          <p:cNvPr id="4" name="Title 3">
            <a:extLst>
              <a:ext uri="{FF2B5EF4-FFF2-40B4-BE49-F238E27FC236}">
                <a16:creationId xmlns:a16="http://schemas.microsoft.com/office/drawing/2014/main" id="{975809E5-C8C1-4202-AAC6-879D341FA1BF}"/>
              </a:ext>
            </a:extLst>
          </p:cNvPr>
          <p:cNvSpPr>
            <a:spLocks noGrp="1"/>
          </p:cNvSpPr>
          <p:nvPr>
            <p:ph type="title"/>
          </p:nvPr>
        </p:nvSpPr>
        <p:spPr/>
        <p:txBody>
          <a:bodyPr/>
          <a:lstStyle/>
          <a:p>
            <a:r>
              <a:rPr lang="en-US" dirty="0"/>
              <a:t>Environment</a:t>
            </a:r>
          </a:p>
        </p:txBody>
      </p:sp>
      <p:pic>
        <p:nvPicPr>
          <p:cNvPr id="6" name="Picture 5">
            <a:extLst>
              <a:ext uri="{FF2B5EF4-FFF2-40B4-BE49-F238E27FC236}">
                <a16:creationId xmlns:a16="http://schemas.microsoft.com/office/drawing/2014/main" id="{C90F2230-61EE-4F80-BC1C-780C53CD8A06}"/>
              </a:ext>
            </a:extLst>
          </p:cNvPr>
          <p:cNvPicPr>
            <a:picLocks noChangeAspect="1"/>
          </p:cNvPicPr>
          <p:nvPr/>
        </p:nvPicPr>
        <p:blipFill>
          <a:blip r:embed="rId2"/>
          <a:stretch>
            <a:fillRect/>
          </a:stretch>
        </p:blipFill>
        <p:spPr>
          <a:xfrm>
            <a:off x="1333501" y="2161349"/>
            <a:ext cx="10116604" cy="4365181"/>
          </a:xfrm>
          <a:prstGeom prst="rect">
            <a:avLst/>
          </a:prstGeom>
          <a:ln w="28575">
            <a:solidFill>
              <a:schemeClr val="tx1"/>
            </a:solidFill>
          </a:ln>
        </p:spPr>
      </p:pic>
    </p:spTree>
    <p:extLst>
      <p:ext uri="{BB962C8B-B14F-4D97-AF65-F5344CB8AC3E}">
        <p14:creationId xmlns:p14="http://schemas.microsoft.com/office/powerpoint/2010/main" val="3622613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The </a:t>
            </a:r>
            <a:r>
              <a:rPr lang="en-US" altLang="ko-KR" dirty="0" err="1"/>
              <a:t>MeshWithDelays</a:t>
            </a:r>
            <a:r>
              <a:rPr lang="en-US" altLang="ko-KR" dirty="0"/>
              <a:t> consists of modules such as the Mesh and </a:t>
            </a:r>
            <a:r>
              <a:rPr lang="en-US" altLang="ko-KR" dirty="0" err="1"/>
              <a:t>AlwaysOutTransposer</a:t>
            </a:r>
            <a:endParaRPr lang="en-US" altLang="ko-KR" dirty="0"/>
          </a:p>
          <a:p>
            <a:r>
              <a:rPr lang="en-US" altLang="ko-KR" dirty="0"/>
              <a:t>The </a:t>
            </a:r>
            <a:r>
              <a:rPr lang="en-US" altLang="ko-KR" dirty="0" err="1"/>
              <a:t>AlwaysOutTransposer</a:t>
            </a:r>
            <a:r>
              <a:rPr lang="en-US" altLang="ko-KR" dirty="0"/>
              <a:t> is used to transpose a matrix before it enters the </a:t>
            </a:r>
            <a:r>
              <a:rPr lang="en-US" altLang="ko-KR" dirty="0" err="1"/>
              <a:t>MeshWithDelays</a:t>
            </a:r>
            <a:r>
              <a:rPr lang="en-US" altLang="ko-KR" dirty="0"/>
              <a:t> module</a:t>
            </a:r>
          </a:p>
          <a:p>
            <a:r>
              <a:rPr lang="en-US" altLang="ko-KR" dirty="0"/>
              <a:t>The </a:t>
            </a:r>
            <a:r>
              <a:rPr lang="en-US" altLang="ko-KR" dirty="0" err="1"/>
              <a:t>AlwaysOutTransposer</a:t>
            </a:r>
            <a:r>
              <a:rPr lang="en-US" altLang="ko-KR" dirty="0"/>
              <a:t> is implemented as a systolic array with configurable DIM</a:t>
            </a:r>
            <a:r>
              <a:rPr lang="en-US" altLang="ko-KR" dirty="0">
                <a:sym typeface="Symbol" panose="05050102010706020507" pitchFamily="18" charset="2"/>
              </a:rPr>
              <a:t></a:t>
            </a:r>
            <a:r>
              <a:rPr lang="en-US" altLang="ko-KR" dirty="0"/>
              <a:t>DIM PEs</a:t>
            </a:r>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40</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err="1"/>
              <a:t>Gemmini</a:t>
            </a:r>
            <a:r>
              <a:rPr lang="en-US" altLang="ko-KR" dirty="0"/>
              <a:t> Modules (</a:t>
            </a:r>
            <a:r>
              <a:rPr lang="en-US" altLang="ko-KR" dirty="0" err="1"/>
              <a:t>MeshWithDelay</a:t>
            </a:r>
            <a:r>
              <a:rPr lang="en-US" altLang="ko-KR" dirty="0"/>
              <a:t>)</a:t>
            </a:r>
            <a:endParaRPr lang="ko-KR" altLang="en-US" dirty="0"/>
          </a:p>
        </p:txBody>
      </p:sp>
      <p:pic>
        <p:nvPicPr>
          <p:cNvPr id="6" name="Picture 5">
            <a:extLst>
              <a:ext uri="{FF2B5EF4-FFF2-40B4-BE49-F238E27FC236}">
                <a16:creationId xmlns:a16="http://schemas.microsoft.com/office/drawing/2014/main" id="{EC9950BF-52F3-4F89-B146-B0EE2EC9BE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3652" y="2688209"/>
            <a:ext cx="9253265" cy="3855527"/>
          </a:xfrm>
          <a:prstGeom prst="rect">
            <a:avLst/>
          </a:prstGeom>
        </p:spPr>
      </p:pic>
    </p:spTree>
    <p:extLst>
      <p:ext uri="{BB962C8B-B14F-4D97-AF65-F5344CB8AC3E}">
        <p14:creationId xmlns:p14="http://schemas.microsoft.com/office/powerpoint/2010/main" val="337251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The module implements the systolic array of the </a:t>
            </a:r>
            <a:r>
              <a:rPr lang="en-US" altLang="ko-KR" dirty="0" err="1"/>
              <a:t>Gemmini</a:t>
            </a:r>
            <a:r>
              <a:rPr lang="en-US" altLang="ko-KR" dirty="0"/>
              <a:t> accelerator with configurable mesh rows and mesh columns</a:t>
            </a:r>
          </a:p>
          <a:p>
            <a:r>
              <a:rPr lang="en-US" altLang="ko-KR" dirty="0"/>
              <a:t>There are delay registers at each mesh output to enable each input from one matrix to arrive at the same time as the input of another matrix before multiplication</a:t>
            </a:r>
          </a:p>
          <a:p>
            <a:r>
              <a:rPr lang="en-US" altLang="ko-KR" dirty="0"/>
              <a:t>The PEs can also be configured to employ different dataflows such as OS or WS or both as shown in the figure</a:t>
            </a:r>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41</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err="1"/>
              <a:t>Gemmini</a:t>
            </a:r>
            <a:r>
              <a:rPr lang="en-US" altLang="ko-KR" dirty="0"/>
              <a:t> Modules (Mesh)</a:t>
            </a:r>
            <a:endParaRPr lang="ko-KR" altLang="en-US" dirty="0"/>
          </a:p>
        </p:txBody>
      </p:sp>
      <p:pic>
        <p:nvPicPr>
          <p:cNvPr id="7" name="Picture 6">
            <a:extLst>
              <a:ext uri="{FF2B5EF4-FFF2-40B4-BE49-F238E27FC236}">
                <a16:creationId xmlns:a16="http://schemas.microsoft.com/office/drawing/2014/main" id="{8A4B2848-8734-438D-9A56-6D7B097914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5590" y="2777649"/>
            <a:ext cx="7716867" cy="3676025"/>
          </a:xfrm>
          <a:prstGeom prst="rect">
            <a:avLst/>
          </a:prstGeom>
        </p:spPr>
      </p:pic>
    </p:spTree>
    <p:extLst>
      <p:ext uri="{BB962C8B-B14F-4D97-AF65-F5344CB8AC3E}">
        <p14:creationId xmlns:p14="http://schemas.microsoft.com/office/powerpoint/2010/main" val="1030354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The scratchpad module is responsible for storing data that is generated during the matrix multiplication or convolution operation</a:t>
            </a:r>
          </a:p>
          <a:p>
            <a:r>
              <a:rPr lang="en-US" altLang="ko-KR" dirty="0"/>
              <a:t>It consists of input/output (IO) interfaces including </a:t>
            </a:r>
            <a:r>
              <a:rPr lang="en-US" altLang="ko-KR" dirty="0" err="1"/>
              <a:t>spad_io_tlb</a:t>
            </a:r>
            <a:r>
              <a:rPr lang="en-US" altLang="ko-KR" dirty="0"/>
              <a:t> (connects to the </a:t>
            </a:r>
            <a:r>
              <a:rPr lang="en-US" altLang="ko-KR" dirty="0" err="1"/>
              <a:t>FrontTLB</a:t>
            </a:r>
            <a:r>
              <a:rPr lang="en-US" altLang="ko-KR" dirty="0"/>
              <a:t> module), </a:t>
            </a:r>
            <a:r>
              <a:rPr lang="en-US" altLang="ko-KR" dirty="0" err="1"/>
              <a:t>spad_auto_id</a:t>
            </a:r>
            <a:r>
              <a:rPr lang="en-US" altLang="ko-KR" dirty="0"/>
              <a:t> (connects to the L2cache/DRAM), </a:t>
            </a:r>
            <a:r>
              <a:rPr lang="en-US" altLang="ko-KR" dirty="0" err="1"/>
              <a:t>spad_io_dma_read</a:t>
            </a:r>
            <a:r>
              <a:rPr lang="en-US" altLang="ko-KR" dirty="0"/>
              <a:t>/write (connects to DMA), </a:t>
            </a:r>
            <a:r>
              <a:rPr lang="en-US" altLang="ko-KR" dirty="0" err="1"/>
              <a:t>spad_io_sram_read</a:t>
            </a:r>
            <a:r>
              <a:rPr lang="en-US" altLang="ko-KR" dirty="0"/>
              <a:t>/write (connects to the </a:t>
            </a:r>
            <a:r>
              <a:rPr lang="en-US" altLang="ko-KR" dirty="0" err="1"/>
              <a:t>ScratchpadBank</a:t>
            </a:r>
            <a:r>
              <a:rPr lang="en-US" altLang="ko-KR" dirty="0"/>
              <a:t>), and </a:t>
            </a:r>
            <a:r>
              <a:rPr lang="en-US" altLang="ko-KR" dirty="0" err="1"/>
              <a:t>spad_io_acc_read</a:t>
            </a:r>
            <a:r>
              <a:rPr lang="en-US" altLang="ko-KR" dirty="0"/>
              <a:t>/write (connects to the </a:t>
            </a:r>
            <a:r>
              <a:rPr lang="en-US" altLang="ko-KR" dirty="0" err="1"/>
              <a:t>AccumulatorMem</a:t>
            </a:r>
            <a:r>
              <a:rPr lang="en-US" altLang="ko-KR" dirty="0"/>
              <a:t>)</a:t>
            </a:r>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42</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err="1"/>
              <a:t>Gemmini</a:t>
            </a:r>
            <a:r>
              <a:rPr lang="en-US" altLang="ko-KR" dirty="0"/>
              <a:t> Modules (Scratchpad)</a:t>
            </a:r>
            <a:endParaRPr lang="ko-KR" altLang="en-US" dirty="0"/>
          </a:p>
        </p:txBody>
      </p:sp>
      <p:pic>
        <p:nvPicPr>
          <p:cNvPr id="6" name="Picture 5">
            <a:extLst>
              <a:ext uri="{FF2B5EF4-FFF2-40B4-BE49-F238E27FC236}">
                <a16:creationId xmlns:a16="http://schemas.microsoft.com/office/drawing/2014/main" id="{F470701F-F411-4304-937A-04D06ECC38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5602" y="3023829"/>
            <a:ext cx="6016844" cy="3468623"/>
          </a:xfrm>
          <a:prstGeom prst="rect">
            <a:avLst/>
          </a:prstGeom>
        </p:spPr>
      </p:pic>
    </p:spTree>
    <p:extLst>
      <p:ext uri="{BB962C8B-B14F-4D97-AF65-F5344CB8AC3E}">
        <p14:creationId xmlns:p14="http://schemas.microsoft.com/office/powerpoint/2010/main" val="697788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The Figure shows the arrangement of the </a:t>
            </a:r>
            <a:r>
              <a:rPr lang="en-US" altLang="ko-KR" dirty="0" err="1"/>
              <a:t>ScratchpadBank</a:t>
            </a:r>
            <a:r>
              <a:rPr lang="en-US" altLang="ko-KR" dirty="0"/>
              <a:t> in the Scratchpad module which is made up of simple SRAMs</a:t>
            </a:r>
          </a:p>
          <a:p>
            <a:r>
              <a:rPr lang="en-US" altLang="ko-KR" dirty="0"/>
              <a:t>The number of banks is configurable but usually consists of four banks for storing matrices </a:t>
            </a:r>
            <a:r>
              <a:rPr lang="en-US" altLang="ko-KR" i="1" dirty="0"/>
              <a:t>A</a:t>
            </a:r>
            <a:r>
              <a:rPr lang="en-US" altLang="ko-KR" dirty="0"/>
              <a:t>, </a:t>
            </a:r>
            <a:r>
              <a:rPr lang="en-US" altLang="ko-KR" i="1" dirty="0"/>
              <a:t>B</a:t>
            </a:r>
            <a:r>
              <a:rPr lang="en-US" altLang="ko-KR" dirty="0"/>
              <a:t>, </a:t>
            </a:r>
            <a:r>
              <a:rPr lang="en-US" altLang="ko-KR" i="1" dirty="0"/>
              <a:t>D</a:t>
            </a:r>
            <a:r>
              <a:rPr lang="en-US" altLang="ko-KR" dirty="0"/>
              <a:t>, and </a:t>
            </a:r>
            <a:r>
              <a:rPr lang="en-US" altLang="ko-KR" i="1" dirty="0"/>
              <a:t>C</a:t>
            </a:r>
          </a:p>
          <a:p>
            <a:r>
              <a:rPr lang="en-US" altLang="ko-KR" dirty="0"/>
              <a:t>Each bank has a default data width of 8 and a depth of DIM</a:t>
            </a:r>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43</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err="1"/>
              <a:t>Gemmini</a:t>
            </a:r>
            <a:r>
              <a:rPr lang="en-US" altLang="ko-KR" dirty="0"/>
              <a:t> Modules (</a:t>
            </a:r>
            <a:r>
              <a:rPr lang="en-US" altLang="ko-KR" dirty="0" err="1"/>
              <a:t>ScratchpadBank</a:t>
            </a:r>
            <a:r>
              <a:rPr lang="en-US" altLang="ko-KR" dirty="0"/>
              <a:t>)</a:t>
            </a:r>
            <a:endParaRPr lang="ko-KR" altLang="en-US" dirty="0"/>
          </a:p>
        </p:txBody>
      </p:sp>
      <p:pic>
        <p:nvPicPr>
          <p:cNvPr id="7" name="Picture 6">
            <a:extLst>
              <a:ext uri="{FF2B5EF4-FFF2-40B4-BE49-F238E27FC236}">
                <a16:creationId xmlns:a16="http://schemas.microsoft.com/office/drawing/2014/main" id="{A1B83A71-D8AF-4720-B96C-16BD08C2E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714" y="2869690"/>
            <a:ext cx="10082571" cy="3699924"/>
          </a:xfrm>
          <a:prstGeom prst="rect">
            <a:avLst/>
          </a:prstGeom>
        </p:spPr>
      </p:pic>
    </p:spTree>
    <p:extLst>
      <p:ext uri="{BB962C8B-B14F-4D97-AF65-F5344CB8AC3E}">
        <p14:creationId xmlns:p14="http://schemas.microsoft.com/office/powerpoint/2010/main" val="1734532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The module is configurable but the default consists of two accumulators for storing the intermediate or final results of the matrix multiplication or convolution operation</a:t>
            </a:r>
          </a:p>
          <a:p>
            <a:r>
              <a:rPr lang="en-US" altLang="ko-KR" dirty="0"/>
              <a:t>The data width of each accumulator is a default value of 32 while the depth is DIM</a:t>
            </a:r>
            <a:r>
              <a:rPr lang="en-US" altLang="ko-KR" dirty="0">
                <a:sym typeface="Symbol" panose="05050102010706020507" pitchFamily="18" charset="2"/>
              </a:rPr>
              <a:t></a:t>
            </a:r>
            <a:r>
              <a:rPr lang="en-US" altLang="ko-KR" dirty="0"/>
              <a:t>4</a:t>
            </a:r>
          </a:p>
          <a:p>
            <a:r>
              <a:rPr lang="en-US" altLang="ko-KR" dirty="0"/>
              <a:t>In addition to the SRAMs, the accumulators have a set of adders located in the </a:t>
            </a:r>
            <a:r>
              <a:rPr lang="en-US" altLang="ko-KR" dirty="0" err="1"/>
              <a:t>AccPipeShared</a:t>
            </a:r>
            <a:r>
              <a:rPr lang="en-US" altLang="ko-KR" dirty="0"/>
              <a:t> of the scratchpad module</a:t>
            </a:r>
          </a:p>
          <a:p>
            <a:r>
              <a:rPr lang="en-US" altLang="ko-KR" dirty="0"/>
              <a:t>They also have an internal scaler for transforming the 32-bit data width into 8-bit data width</a:t>
            </a:r>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44</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err="1"/>
              <a:t>Gemmini</a:t>
            </a:r>
            <a:r>
              <a:rPr lang="en-US" altLang="ko-KR" dirty="0"/>
              <a:t> Modules (</a:t>
            </a:r>
            <a:r>
              <a:rPr lang="en-US" altLang="ko-KR" dirty="0" err="1"/>
              <a:t>AccumulatorMem</a:t>
            </a:r>
            <a:r>
              <a:rPr lang="en-US" altLang="ko-KR" dirty="0"/>
              <a:t>)</a:t>
            </a:r>
            <a:endParaRPr lang="ko-KR" altLang="en-US" dirty="0"/>
          </a:p>
        </p:txBody>
      </p:sp>
      <p:pic>
        <p:nvPicPr>
          <p:cNvPr id="6" name="Picture 5">
            <a:extLst>
              <a:ext uri="{FF2B5EF4-FFF2-40B4-BE49-F238E27FC236}">
                <a16:creationId xmlns:a16="http://schemas.microsoft.com/office/drawing/2014/main" id="{65711297-AC82-4128-9CD5-4693926DE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172" y="3130208"/>
            <a:ext cx="4783703" cy="3404902"/>
          </a:xfrm>
          <a:prstGeom prst="rect">
            <a:avLst/>
          </a:prstGeom>
        </p:spPr>
      </p:pic>
    </p:spTree>
    <p:extLst>
      <p:ext uri="{BB962C8B-B14F-4D97-AF65-F5344CB8AC3E}">
        <p14:creationId xmlns:p14="http://schemas.microsoft.com/office/powerpoint/2010/main" val="4291947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The </a:t>
            </a:r>
            <a:r>
              <a:rPr lang="en-US" altLang="ko-KR" dirty="0" err="1"/>
              <a:t>Gemmini</a:t>
            </a:r>
            <a:r>
              <a:rPr lang="en-US" altLang="ko-KR" dirty="0"/>
              <a:t> hardware accelerator can be controlled in several ways</a:t>
            </a:r>
          </a:p>
          <a:p>
            <a:endParaRPr lang="en-US" altLang="ko-KR" dirty="0"/>
          </a:p>
          <a:p>
            <a:r>
              <a:rPr lang="en-US" altLang="ko-KR" dirty="0"/>
              <a:t>The control or programming of the </a:t>
            </a:r>
            <a:r>
              <a:rPr lang="en-US" altLang="ko-KR" dirty="0" err="1"/>
              <a:t>Gemmini</a:t>
            </a:r>
            <a:r>
              <a:rPr lang="en-US" altLang="ko-KR" dirty="0"/>
              <a:t> accelerator can be achieved at three different levels including: </a:t>
            </a:r>
          </a:p>
          <a:p>
            <a:pPr lvl="1"/>
            <a:r>
              <a:rPr lang="en-US" altLang="ko-KR" dirty="0"/>
              <a:t>High-level programming of compiling ONNX models</a:t>
            </a:r>
          </a:p>
          <a:p>
            <a:pPr lvl="1"/>
            <a:r>
              <a:rPr lang="en-US" altLang="ko-KR" dirty="0"/>
              <a:t>Mid-level programming using kernel libraries</a:t>
            </a:r>
          </a:p>
          <a:p>
            <a:pPr lvl="1"/>
            <a:r>
              <a:rPr lang="en-US" altLang="ko-KR" dirty="0"/>
              <a:t>Low-level programming using assembly or direct machine configuration</a:t>
            </a:r>
          </a:p>
          <a:p>
            <a:endParaRPr lang="en-US" altLang="ko-KR" dirty="0"/>
          </a:p>
          <a:p>
            <a:r>
              <a:rPr lang="en-US" altLang="ko-KR" dirty="0"/>
              <a:t>To investigate the performance of GEMM on various configurations of the </a:t>
            </a:r>
            <a:r>
              <a:rPr lang="en-US" altLang="ko-KR" dirty="0" err="1"/>
              <a:t>Gemmini</a:t>
            </a:r>
            <a:r>
              <a:rPr lang="en-US" altLang="ko-KR" dirty="0"/>
              <a:t> accelerator, this work selected the mid-level programming of the accelerator</a:t>
            </a:r>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45</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a:t>Software Code Compilation (GEMM)</a:t>
            </a:r>
            <a:endParaRPr lang="ko-KR" altLang="en-US" dirty="0"/>
          </a:p>
        </p:txBody>
      </p:sp>
    </p:spTree>
    <p:extLst>
      <p:ext uri="{BB962C8B-B14F-4D97-AF65-F5344CB8AC3E}">
        <p14:creationId xmlns:p14="http://schemas.microsoft.com/office/powerpoint/2010/main" val="2901478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4028D2-4D24-4439-A868-9FB149457AA9}"/>
              </a:ext>
            </a:extLst>
          </p:cNvPr>
          <p:cNvSpPr>
            <a:spLocks noGrp="1"/>
          </p:cNvSpPr>
          <p:nvPr>
            <p:ph idx="1"/>
          </p:nvPr>
        </p:nvSpPr>
        <p:spPr>
          <a:xfrm>
            <a:off x="571763" y="990600"/>
            <a:ext cx="4597277" cy="5334000"/>
          </a:xfrm>
        </p:spPr>
        <p:txBody>
          <a:bodyPr/>
          <a:lstStyle/>
          <a:p>
            <a:r>
              <a:rPr lang="en-US" altLang="ko-KR" dirty="0"/>
              <a:t>This work compiles bare-metal matrix multiplication programs that can be executed in the </a:t>
            </a:r>
            <a:r>
              <a:rPr lang="en-US" altLang="ko-KR" dirty="0" err="1"/>
              <a:t>Gemmini</a:t>
            </a:r>
            <a:r>
              <a:rPr lang="en-US" altLang="ko-KR" dirty="0"/>
              <a:t> hardware or the Rocket CPU core</a:t>
            </a:r>
          </a:p>
          <a:p>
            <a:endParaRPr lang="en-US" altLang="ko-KR" dirty="0"/>
          </a:p>
          <a:p>
            <a:r>
              <a:rPr lang="en-US" altLang="ko-KR" dirty="0"/>
              <a:t>The programs include the </a:t>
            </a:r>
            <a:r>
              <a:rPr lang="en-US" altLang="ko-KR" dirty="0" err="1"/>
              <a:t>tiled_matmul_os.c</a:t>
            </a:r>
            <a:r>
              <a:rPr lang="en-US" altLang="ko-KR" dirty="0"/>
              <a:t> for the OS dataflow option and </a:t>
            </a:r>
            <a:r>
              <a:rPr lang="en-US" altLang="ko-KR" dirty="0" err="1"/>
              <a:t>tiled_matmul_ws.c</a:t>
            </a:r>
            <a:r>
              <a:rPr lang="en-US" altLang="ko-KR" dirty="0"/>
              <a:t> for the WS dataflow option</a:t>
            </a:r>
          </a:p>
          <a:p>
            <a:endParaRPr lang="en-US" altLang="ko-KR" dirty="0"/>
          </a:p>
          <a:p>
            <a:r>
              <a:rPr lang="en-US" altLang="ko-KR" dirty="0"/>
              <a:t>A section of the </a:t>
            </a:r>
            <a:r>
              <a:rPr lang="en-US" altLang="ko-KR" dirty="0" err="1"/>
              <a:t>tiled_matmul_os.c</a:t>
            </a:r>
            <a:r>
              <a:rPr lang="en-US" altLang="ko-KR" dirty="0"/>
              <a:t> file is shown in the Figure</a:t>
            </a:r>
            <a:endParaRPr lang="ko-KR" altLang="en-US" dirty="0"/>
          </a:p>
        </p:txBody>
      </p:sp>
      <p:sp>
        <p:nvSpPr>
          <p:cNvPr id="3" name="Slide Number Placeholder 2">
            <a:extLst>
              <a:ext uri="{FF2B5EF4-FFF2-40B4-BE49-F238E27FC236}">
                <a16:creationId xmlns:a16="http://schemas.microsoft.com/office/drawing/2014/main" id="{5CC76046-62B2-4698-8EB3-89B7B809A6B9}"/>
              </a:ext>
            </a:extLst>
          </p:cNvPr>
          <p:cNvSpPr>
            <a:spLocks noGrp="1"/>
          </p:cNvSpPr>
          <p:nvPr>
            <p:ph type="sldNum" sz="quarter" idx="12"/>
          </p:nvPr>
        </p:nvSpPr>
        <p:spPr/>
        <p:txBody>
          <a:bodyPr/>
          <a:lstStyle/>
          <a:p>
            <a:fld id="{436DCDFF-1B32-486D-8FC6-0CE2BE63C02C}" type="slidenum">
              <a:rPr lang="en-US" smtClean="0"/>
              <a:t>46</a:t>
            </a:fld>
            <a:endParaRPr lang="en-US"/>
          </a:p>
        </p:txBody>
      </p:sp>
      <p:sp>
        <p:nvSpPr>
          <p:cNvPr id="4" name="Title 3">
            <a:extLst>
              <a:ext uri="{FF2B5EF4-FFF2-40B4-BE49-F238E27FC236}">
                <a16:creationId xmlns:a16="http://schemas.microsoft.com/office/drawing/2014/main" id="{D69CFE8C-2852-4F9B-A2AD-634437BD0BD9}"/>
              </a:ext>
            </a:extLst>
          </p:cNvPr>
          <p:cNvSpPr>
            <a:spLocks noGrp="1"/>
          </p:cNvSpPr>
          <p:nvPr>
            <p:ph type="title"/>
          </p:nvPr>
        </p:nvSpPr>
        <p:spPr/>
        <p:txBody>
          <a:bodyPr/>
          <a:lstStyle/>
          <a:p>
            <a:r>
              <a:rPr lang="en-US" altLang="ko-KR" dirty="0"/>
              <a:t>Software Code Compilation (GEMM)</a:t>
            </a:r>
            <a:endParaRPr lang="ko-KR" altLang="en-US" dirty="0"/>
          </a:p>
        </p:txBody>
      </p:sp>
      <p:pic>
        <p:nvPicPr>
          <p:cNvPr id="6" name="Picture 5">
            <a:extLst>
              <a:ext uri="{FF2B5EF4-FFF2-40B4-BE49-F238E27FC236}">
                <a16:creationId xmlns:a16="http://schemas.microsoft.com/office/drawing/2014/main" id="{76A69F66-1E23-46BE-A9C1-33729F578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2171" y="909918"/>
            <a:ext cx="6987099" cy="5334000"/>
          </a:xfrm>
          <a:prstGeom prst="rect">
            <a:avLst/>
          </a:prstGeom>
        </p:spPr>
      </p:pic>
    </p:spTree>
    <p:extLst>
      <p:ext uri="{BB962C8B-B14F-4D97-AF65-F5344CB8AC3E}">
        <p14:creationId xmlns:p14="http://schemas.microsoft.com/office/powerpoint/2010/main" val="187063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4028D2-4D24-4439-A868-9FB149457AA9}"/>
              </a:ext>
            </a:extLst>
          </p:cNvPr>
          <p:cNvSpPr>
            <a:spLocks noGrp="1"/>
          </p:cNvSpPr>
          <p:nvPr>
            <p:ph idx="1"/>
          </p:nvPr>
        </p:nvSpPr>
        <p:spPr>
          <a:xfrm>
            <a:off x="571764" y="990600"/>
            <a:ext cx="4161602" cy="5334000"/>
          </a:xfrm>
        </p:spPr>
        <p:txBody>
          <a:bodyPr/>
          <a:lstStyle/>
          <a:p>
            <a:r>
              <a:rPr lang="en-US" altLang="ko-KR" dirty="0"/>
              <a:t>The program starts by initializing the matrices with random values before calling the </a:t>
            </a:r>
            <a:r>
              <a:rPr lang="en-US" altLang="ko-KR" dirty="0" err="1"/>
              <a:t>full_matmul</a:t>
            </a:r>
            <a:r>
              <a:rPr lang="en-US" altLang="ko-KR" dirty="0"/>
              <a:t> function for the execution of matrix multiplication on the Rocket CPU</a:t>
            </a:r>
          </a:p>
          <a:p>
            <a:r>
              <a:rPr lang="en-US" altLang="ko-KR" dirty="0"/>
              <a:t>The program then calls the </a:t>
            </a:r>
            <a:r>
              <a:rPr lang="en-US" altLang="ko-KR" dirty="0" err="1"/>
              <a:t>tiled_matmul_auto</a:t>
            </a:r>
            <a:r>
              <a:rPr lang="en-US" altLang="ko-KR" dirty="0"/>
              <a:t> function for the execution of matrix multiplication on the </a:t>
            </a:r>
            <a:r>
              <a:rPr lang="en-US" altLang="ko-KR" dirty="0" err="1"/>
              <a:t>Gemmini</a:t>
            </a:r>
            <a:r>
              <a:rPr lang="en-US" altLang="ko-KR" dirty="0"/>
              <a:t> accelerator</a:t>
            </a:r>
          </a:p>
          <a:p>
            <a:r>
              <a:rPr lang="en-US" altLang="ko-KR" dirty="0"/>
              <a:t>The </a:t>
            </a:r>
            <a:r>
              <a:rPr lang="en-US" altLang="ko-KR" dirty="0" err="1"/>
              <a:t>tiled_matmul_auto</a:t>
            </a:r>
            <a:r>
              <a:rPr lang="en-US" altLang="ko-KR" dirty="0"/>
              <a:t> function is located in the </a:t>
            </a:r>
            <a:r>
              <a:rPr lang="en-US" altLang="ko-KR" dirty="0" err="1"/>
              <a:t>gemmini.h</a:t>
            </a:r>
            <a:r>
              <a:rPr lang="en-US" altLang="ko-KR" dirty="0"/>
              <a:t> header file which was generated together with the </a:t>
            </a:r>
            <a:r>
              <a:rPr lang="en-US" altLang="ko-KR" dirty="0" err="1"/>
              <a:t>Gemmini</a:t>
            </a:r>
            <a:r>
              <a:rPr lang="en-US" altLang="ko-KR" dirty="0"/>
              <a:t> SoC Verilog files</a:t>
            </a:r>
            <a:endParaRPr lang="ko-KR" altLang="en-US" dirty="0"/>
          </a:p>
        </p:txBody>
      </p:sp>
      <p:sp>
        <p:nvSpPr>
          <p:cNvPr id="3" name="Slide Number Placeholder 2">
            <a:extLst>
              <a:ext uri="{FF2B5EF4-FFF2-40B4-BE49-F238E27FC236}">
                <a16:creationId xmlns:a16="http://schemas.microsoft.com/office/drawing/2014/main" id="{5CC76046-62B2-4698-8EB3-89B7B809A6B9}"/>
              </a:ext>
            </a:extLst>
          </p:cNvPr>
          <p:cNvSpPr>
            <a:spLocks noGrp="1"/>
          </p:cNvSpPr>
          <p:nvPr>
            <p:ph type="sldNum" sz="quarter" idx="12"/>
          </p:nvPr>
        </p:nvSpPr>
        <p:spPr/>
        <p:txBody>
          <a:bodyPr/>
          <a:lstStyle/>
          <a:p>
            <a:fld id="{436DCDFF-1B32-486D-8FC6-0CE2BE63C02C}" type="slidenum">
              <a:rPr lang="en-US" smtClean="0"/>
              <a:t>47</a:t>
            </a:fld>
            <a:endParaRPr lang="en-US"/>
          </a:p>
        </p:txBody>
      </p:sp>
      <p:sp>
        <p:nvSpPr>
          <p:cNvPr id="4" name="Title 3">
            <a:extLst>
              <a:ext uri="{FF2B5EF4-FFF2-40B4-BE49-F238E27FC236}">
                <a16:creationId xmlns:a16="http://schemas.microsoft.com/office/drawing/2014/main" id="{D69CFE8C-2852-4F9B-A2AD-634437BD0BD9}"/>
              </a:ext>
            </a:extLst>
          </p:cNvPr>
          <p:cNvSpPr>
            <a:spLocks noGrp="1"/>
          </p:cNvSpPr>
          <p:nvPr>
            <p:ph type="title"/>
          </p:nvPr>
        </p:nvSpPr>
        <p:spPr/>
        <p:txBody>
          <a:bodyPr/>
          <a:lstStyle/>
          <a:p>
            <a:r>
              <a:rPr lang="en-US" altLang="ko-KR" dirty="0"/>
              <a:t>Software Code Compilation (GEMM)</a:t>
            </a:r>
            <a:endParaRPr lang="ko-KR" altLang="en-US" dirty="0"/>
          </a:p>
        </p:txBody>
      </p:sp>
      <p:pic>
        <p:nvPicPr>
          <p:cNvPr id="6" name="Picture 5">
            <a:extLst>
              <a:ext uri="{FF2B5EF4-FFF2-40B4-BE49-F238E27FC236}">
                <a16:creationId xmlns:a16="http://schemas.microsoft.com/office/drawing/2014/main" id="{76A69F66-1E23-46BE-A9C1-33729F578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183" y="909917"/>
            <a:ext cx="7216087" cy="5508811"/>
          </a:xfrm>
          <a:prstGeom prst="rect">
            <a:avLst/>
          </a:prstGeom>
        </p:spPr>
      </p:pic>
    </p:spTree>
    <p:extLst>
      <p:ext uri="{BB962C8B-B14F-4D97-AF65-F5344CB8AC3E}">
        <p14:creationId xmlns:p14="http://schemas.microsoft.com/office/powerpoint/2010/main" val="1416457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4028D2-4D24-4439-A868-9FB149457AA9}"/>
              </a:ext>
            </a:extLst>
          </p:cNvPr>
          <p:cNvSpPr>
            <a:spLocks noGrp="1"/>
          </p:cNvSpPr>
          <p:nvPr>
            <p:ph idx="1"/>
          </p:nvPr>
        </p:nvSpPr>
        <p:spPr>
          <a:xfrm>
            <a:off x="571764" y="990600"/>
            <a:ext cx="3829905" cy="5334000"/>
          </a:xfrm>
        </p:spPr>
        <p:txBody>
          <a:bodyPr/>
          <a:lstStyle/>
          <a:p>
            <a:r>
              <a:rPr lang="en-US" altLang="ko-KR" dirty="0"/>
              <a:t>The </a:t>
            </a:r>
            <a:r>
              <a:rPr lang="en-US" altLang="ko-KR" dirty="0" err="1"/>
              <a:t>tiled_matmul_auto</a:t>
            </a:r>
            <a:r>
              <a:rPr lang="en-US" altLang="ko-KR" dirty="0"/>
              <a:t> function runs matrix multiplication of dimensions that are higher than the systolic array by automatically calculating the tiling factors </a:t>
            </a:r>
          </a:p>
          <a:p>
            <a:endParaRPr lang="en-US" altLang="ko-KR" dirty="0"/>
          </a:p>
          <a:p>
            <a:r>
              <a:rPr lang="en-US" altLang="ko-KR" dirty="0"/>
              <a:t>The function then calls the </a:t>
            </a:r>
            <a:r>
              <a:rPr lang="en-US" altLang="ko-KR" dirty="0" err="1"/>
              <a:t>tiled_matmul</a:t>
            </a:r>
            <a:r>
              <a:rPr lang="en-US" altLang="ko-KR" dirty="0"/>
              <a:t> function with hardcoded tiling parameters which subsequently calls the </a:t>
            </a:r>
            <a:r>
              <a:rPr lang="en-US" altLang="ko-KR" dirty="0" err="1"/>
              <a:t>tiled_matmul_outer</a:t>
            </a:r>
            <a:r>
              <a:rPr lang="en-US" altLang="ko-KR" dirty="0"/>
              <a:t> function</a:t>
            </a:r>
            <a:endParaRPr lang="ko-KR" altLang="en-US" dirty="0"/>
          </a:p>
        </p:txBody>
      </p:sp>
      <p:sp>
        <p:nvSpPr>
          <p:cNvPr id="3" name="Slide Number Placeholder 2">
            <a:extLst>
              <a:ext uri="{FF2B5EF4-FFF2-40B4-BE49-F238E27FC236}">
                <a16:creationId xmlns:a16="http://schemas.microsoft.com/office/drawing/2014/main" id="{5CC76046-62B2-4698-8EB3-89B7B809A6B9}"/>
              </a:ext>
            </a:extLst>
          </p:cNvPr>
          <p:cNvSpPr>
            <a:spLocks noGrp="1"/>
          </p:cNvSpPr>
          <p:nvPr>
            <p:ph type="sldNum" sz="quarter" idx="12"/>
          </p:nvPr>
        </p:nvSpPr>
        <p:spPr/>
        <p:txBody>
          <a:bodyPr/>
          <a:lstStyle/>
          <a:p>
            <a:fld id="{436DCDFF-1B32-486D-8FC6-0CE2BE63C02C}" type="slidenum">
              <a:rPr lang="en-US" smtClean="0"/>
              <a:t>48</a:t>
            </a:fld>
            <a:endParaRPr lang="en-US"/>
          </a:p>
        </p:txBody>
      </p:sp>
      <p:sp>
        <p:nvSpPr>
          <p:cNvPr id="4" name="Title 3">
            <a:extLst>
              <a:ext uri="{FF2B5EF4-FFF2-40B4-BE49-F238E27FC236}">
                <a16:creationId xmlns:a16="http://schemas.microsoft.com/office/drawing/2014/main" id="{D69CFE8C-2852-4F9B-A2AD-634437BD0BD9}"/>
              </a:ext>
            </a:extLst>
          </p:cNvPr>
          <p:cNvSpPr>
            <a:spLocks noGrp="1"/>
          </p:cNvSpPr>
          <p:nvPr>
            <p:ph type="title"/>
          </p:nvPr>
        </p:nvSpPr>
        <p:spPr/>
        <p:txBody>
          <a:bodyPr/>
          <a:lstStyle/>
          <a:p>
            <a:r>
              <a:rPr lang="en-US" altLang="ko-KR" dirty="0"/>
              <a:t>Software Code Compilation (GEMM)</a:t>
            </a:r>
            <a:endParaRPr lang="ko-KR" altLang="en-US" dirty="0"/>
          </a:p>
        </p:txBody>
      </p:sp>
      <p:pic>
        <p:nvPicPr>
          <p:cNvPr id="7" name="Picture 6">
            <a:extLst>
              <a:ext uri="{FF2B5EF4-FFF2-40B4-BE49-F238E27FC236}">
                <a16:creationId xmlns:a16="http://schemas.microsoft.com/office/drawing/2014/main" id="{5090F9F3-5266-430E-BAC1-ED8A7AA28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669" y="990600"/>
            <a:ext cx="7482039" cy="5393312"/>
          </a:xfrm>
          <a:prstGeom prst="rect">
            <a:avLst/>
          </a:prstGeom>
        </p:spPr>
      </p:pic>
    </p:spTree>
    <p:extLst>
      <p:ext uri="{BB962C8B-B14F-4D97-AF65-F5344CB8AC3E}">
        <p14:creationId xmlns:p14="http://schemas.microsoft.com/office/powerpoint/2010/main" val="480107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4028D2-4D24-4439-A868-9FB149457AA9}"/>
              </a:ext>
            </a:extLst>
          </p:cNvPr>
          <p:cNvSpPr>
            <a:spLocks noGrp="1"/>
          </p:cNvSpPr>
          <p:nvPr>
            <p:ph idx="1"/>
          </p:nvPr>
        </p:nvSpPr>
        <p:spPr>
          <a:xfrm>
            <a:off x="571764" y="990600"/>
            <a:ext cx="4340895" cy="5334000"/>
          </a:xfrm>
        </p:spPr>
        <p:txBody>
          <a:bodyPr/>
          <a:lstStyle/>
          <a:p>
            <a:r>
              <a:rPr lang="en-US" altLang="ko-KR" dirty="0"/>
              <a:t>The </a:t>
            </a:r>
            <a:r>
              <a:rPr lang="en-US" altLang="ko-KR" dirty="0" err="1"/>
              <a:t>tiled_matmul_outer</a:t>
            </a:r>
            <a:r>
              <a:rPr lang="en-US" altLang="ko-KR" dirty="0"/>
              <a:t> makes a series of configuration function calls including </a:t>
            </a:r>
          </a:p>
          <a:p>
            <a:pPr lvl="1"/>
            <a:r>
              <a:rPr lang="en-US" altLang="ko-KR" dirty="0"/>
              <a:t>gemmini_extended3_config_ld: for moving matrix </a:t>
            </a:r>
            <a:r>
              <a:rPr lang="en-US" altLang="ko-KR" i="1" dirty="0"/>
              <a:t>A</a:t>
            </a:r>
            <a:r>
              <a:rPr lang="en-US" altLang="ko-KR" dirty="0"/>
              <a:t>, </a:t>
            </a:r>
            <a:r>
              <a:rPr lang="en-US" altLang="ko-KR" i="1" dirty="0"/>
              <a:t>B</a:t>
            </a:r>
            <a:r>
              <a:rPr lang="en-US" altLang="ko-KR" dirty="0"/>
              <a:t>, and </a:t>
            </a:r>
            <a:r>
              <a:rPr lang="en-US" altLang="ko-KR" i="1" dirty="0"/>
              <a:t>D</a:t>
            </a:r>
            <a:r>
              <a:rPr lang="en-US" altLang="ko-KR" dirty="0"/>
              <a:t> from DRAM to the Scratchpad</a:t>
            </a:r>
          </a:p>
          <a:p>
            <a:pPr lvl="1"/>
            <a:r>
              <a:rPr lang="en-US" altLang="ko-KR" dirty="0" err="1"/>
              <a:t>gemmini_extended_config_st</a:t>
            </a:r>
            <a:r>
              <a:rPr lang="en-US" altLang="ko-KR" dirty="0"/>
              <a:t>: for moving data from the Scratchpad to the DRAM</a:t>
            </a:r>
          </a:p>
          <a:p>
            <a:pPr lvl="1"/>
            <a:r>
              <a:rPr lang="en-US" altLang="ko-KR" dirty="0" err="1"/>
              <a:t>gemmini_extended_config_ex</a:t>
            </a:r>
            <a:r>
              <a:rPr lang="en-US" altLang="ko-KR" dirty="0"/>
              <a:t>: for executing the matrix multiplication in the systolic array of the </a:t>
            </a:r>
            <a:r>
              <a:rPr lang="en-US" altLang="ko-KR" dirty="0" err="1"/>
              <a:t>ExecuteController</a:t>
            </a:r>
            <a:r>
              <a:rPr lang="en-US" altLang="ko-KR" dirty="0"/>
              <a:t> module</a:t>
            </a:r>
          </a:p>
        </p:txBody>
      </p:sp>
      <p:sp>
        <p:nvSpPr>
          <p:cNvPr id="3" name="Slide Number Placeholder 2">
            <a:extLst>
              <a:ext uri="{FF2B5EF4-FFF2-40B4-BE49-F238E27FC236}">
                <a16:creationId xmlns:a16="http://schemas.microsoft.com/office/drawing/2014/main" id="{5CC76046-62B2-4698-8EB3-89B7B809A6B9}"/>
              </a:ext>
            </a:extLst>
          </p:cNvPr>
          <p:cNvSpPr>
            <a:spLocks noGrp="1"/>
          </p:cNvSpPr>
          <p:nvPr>
            <p:ph type="sldNum" sz="quarter" idx="12"/>
          </p:nvPr>
        </p:nvSpPr>
        <p:spPr/>
        <p:txBody>
          <a:bodyPr/>
          <a:lstStyle/>
          <a:p>
            <a:fld id="{436DCDFF-1B32-486D-8FC6-0CE2BE63C02C}" type="slidenum">
              <a:rPr lang="en-US" smtClean="0"/>
              <a:t>49</a:t>
            </a:fld>
            <a:endParaRPr lang="en-US"/>
          </a:p>
        </p:txBody>
      </p:sp>
      <p:sp>
        <p:nvSpPr>
          <p:cNvPr id="4" name="Title 3">
            <a:extLst>
              <a:ext uri="{FF2B5EF4-FFF2-40B4-BE49-F238E27FC236}">
                <a16:creationId xmlns:a16="http://schemas.microsoft.com/office/drawing/2014/main" id="{D69CFE8C-2852-4F9B-A2AD-634437BD0BD9}"/>
              </a:ext>
            </a:extLst>
          </p:cNvPr>
          <p:cNvSpPr>
            <a:spLocks noGrp="1"/>
          </p:cNvSpPr>
          <p:nvPr>
            <p:ph type="title"/>
          </p:nvPr>
        </p:nvSpPr>
        <p:spPr/>
        <p:txBody>
          <a:bodyPr/>
          <a:lstStyle/>
          <a:p>
            <a:r>
              <a:rPr lang="en-US" altLang="ko-KR" dirty="0"/>
              <a:t>Software Code Compilation (GEMM)</a:t>
            </a:r>
            <a:endParaRPr lang="ko-KR" altLang="en-US" dirty="0"/>
          </a:p>
        </p:txBody>
      </p:sp>
      <p:pic>
        <p:nvPicPr>
          <p:cNvPr id="7" name="Picture 6">
            <a:extLst>
              <a:ext uri="{FF2B5EF4-FFF2-40B4-BE49-F238E27FC236}">
                <a16:creationId xmlns:a16="http://schemas.microsoft.com/office/drawing/2014/main" id="{5090F9F3-5266-430E-BAC1-ED8A7AA28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1977" y="990600"/>
            <a:ext cx="7087592" cy="5393312"/>
          </a:xfrm>
          <a:prstGeom prst="rect">
            <a:avLst/>
          </a:prstGeom>
        </p:spPr>
      </p:pic>
    </p:spTree>
    <p:extLst>
      <p:ext uri="{BB962C8B-B14F-4D97-AF65-F5344CB8AC3E}">
        <p14:creationId xmlns:p14="http://schemas.microsoft.com/office/powerpoint/2010/main" val="3269849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012145-05F6-4E66-B865-7CE78F483CC6}"/>
              </a:ext>
            </a:extLst>
          </p:cNvPr>
          <p:cNvSpPr>
            <a:spLocks noGrp="1"/>
          </p:cNvSpPr>
          <p:nvPr>
            <p:ph idx="1"/>
          </p:nvPr>
        </p:nvSpPr>
        <p:spPr>
          <a:xfrm>
            <a:off x="607624" y="990600"/>
            <a:ext cx="11076376" cy="5334000"/>
          </a:xfrm>
        </p:spPr>
        <p:txBody>
          <a:bodyPr/>
          <a:lstStyle/>
          <a:p>
            <a:r>
              <a:rPr lang="en-US" dirty="0"/>
              <a:t>Simulators provided include Spike (RISC-V ISA Simulator), </a:t>
            </a:r>
            <a:r>
              <a:rPr lang="en-US" dirty="0" err="1"/>
              <a:t>Verilator</a:t>
            </a:r>
            <a:r>
              <a:rPr lang="en-US" dirty="0"/>
              <a:t> (open-source), VCS (license needed ), and the cloud-based FPGA simulation provided by the University of Berkeley Device (</a:t>
            </a:r>
            <a:r>
              <a:rPr lang="en-US" dirty="0" err="1"/>
              <a:t>FireSim</a:t>
            </a:r>
            <a:r>
              <a:rPr lang="en-US" dirty="0"/>
              <a:t>)</a:t>
            </a:r>
          </a:p>
          <a:p>
            <a:r>
              <a:rPr lang="en-US" dirty="0" err="1"/>
              <a:t>Chipyard</a:t>
            </a:r>
            <a:r>
              <a:rPr lang="en-US" dirty="0"/>
              <a:t> also supports two VLSI design methods: FPGA Prototyping and ASIC</a:t>
            </a:r>
          </a:p>
        </p:txBody>
      </p:sp>
      <p:sp>
        <p:nvSpPr>
          <p:cNvPr id="3" name="Slide Number Placeholder 2">
            <a:extLst>
              <a:ext uri="{FF2B5EF4-FFF2-40B4-BE49-F238E27FC236}">
                <a16:creationId xmlns:a16="http://schemas.microsoft.com/office/drawing/2014/main" id="{6E4B696B-2B03-4BF2-8E27-6766599713D0}"/>
              </a:ext>
            </a:extLst>
          </p:cNvPr>
          <p:cNvSpPr>
            <a:spLocks noGrp="1"/>
          </p:cNvSpPr>
          <p:nvPr>
            <p:ph type="sldNum" sz="quarter" idx="12"/>
          </p:nvPr>
        </p:nvSpPr>
        <p:spPr/>
        <p:txBody>
          <a:bodyPr/>
          <a:lstStyle/>
          <a:p>
            <a:fld id="{436DCDFF-1B32-486D-8FC6-0CE2BE63C02C}" type="slidenum">
              <a:rPr lang="en-US" smtClean="0"/>
              <a:t>5</a:t>
            </a:fld>
            <a:endParaRPr lang="en-US"/>
          </a:p>
        </p:txBody>
      </p:sp>
      <p:sp>
        <p:nvSpPr>
          <p:cNvPr id="4" name="Title 3">
            <a:extLst>
              <a:ext uri="{FF2B5EF4-FFF2-40B4-BE49-F238E27FC236}">
                <a16:creationId xmlns:a16="http://schemas.microsoft.com/office/drawing/2014/main" id="{975809E5-C8C1-4202-AAC6-879D341FA1BF}"/>
              </a:ext>
            </a:extLst>
          </p:cNvPr>
          <p:cNvSpPr>
            <a:spLocks noGrp="1"/>
          </p:cNvSpPr>
          <p:nvPr>
            <p:ph type="title"/>
          </p:nvPr>
        </p:nvSpPr>
        <p:spPr/>
        <p:txBody>
          <a:bodyPr/>
          <a:lstStyle/>
          <a:p>
            <a:r>
              <a:rPr lang="en-US" dirty="0"/>
              <a:t>Environment</a:t>
            </a:r>
          </a:p>
        </p:txBody>
      </p:sp>
      <p:pic>
        <p:nvPicPr>
          <p:cNvPr id="6" name="Picture 5">
            <a:extLst>
              <a:ext uri="{FF2B5EF4-FFF2-40B4-BE49-F238E27FC236}">
                <a16:creationId xmlns:a16="http://schemas.microsoft.com/office/drawing/2014/main" id="{C90F2230-61EE-4F80-BC1C-780C53CD8A06}"/>
              </a:ext>
            </a:extLst>
          </p:cNvPr>
          <p:cNvPicPr>
            <a:picLocks noChangeAspect="1"/>
          </p:cNvPicPr>
          <p:nvPr/>
        </p:nvPicPr>
        <p:blipFill>
          <a:blip r:embed="rId2"/>
          <a:stretch>
            <a:fillRect/>
          </a:stretch>
        </p:blipFill>
        <p:spPr>
          <a:xfrm>
            <a:off x="1395412" y="2445195"/>
            <a:ext cx="9401175" cy="4056483"/>
          </a:xfrm>
          <a:prstGeom prst="rect">
            <a:avLst/>
          </a:prstGeom>
          <a:ln w="28575">
            <a:solidFill>
              <a:schemeClr val="tx1"/>
            </a:solidFill>
          </a:ln>
        </p:spPr>
      </p:pic>
    </p:spTree>
    <p:extLst>
      <p:ext uri="{BB962C8B-B14F-4D97-AF65-F5344CB8AC3E}">
        <p14:creationId xmlns:p14="http://schemas.microsoft.com/office/powerpoint/2010/main" val="200623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4028D2-4D24-4439-A868-9FB149457AA9}"/>
              </a:ext>
            </a:extLst>
          </p:cNvPr>
          <p:cNvSpPr>
            <a:spLocks noGrp="1"/>
          </p:cNvSpPr>
          <p:nvPr>
            <p:ph idx="1"/>
          </p:nvPr>
        </p:nvSpPr>
        <p:spPr>
          <a:xfrm>
            <a:off x="571764" y="990600"/>
            <a:ext cx="3928518" cy="5334000"/>
          </a:xfrm>
        </p:spPr>
        <p:txBody>
          <a:bodyPr/>
          <a:lstStyle/>
          <a:p>
            <a:r>
              <a:rPr lang="en-US" altLang="ko-KR" dirty="0"/>
              <a:t>Each of the configuration functions is arranged into the </a:t>
            </a:r>
            <a:r>
              <a:rPr lang="en-US" altLang="ko-KR" dirty="0" err="1"/>
              <a:t>RoCCommand</a:t>
            </a:r>
            <a:r>
              <a:rPr lang="en-US" altLang="ko-KR" dirty="0"/>
              <a:t> format and is transferred to the </a:t>
            </a:r>
            <a:r>
              <a:rPr lang="en-US" altLang="ko-KR" dirty="0" err="1"/>
              <a:t>Gemmini</a:t>
            </a:r>
            <a:r>
              <a:rPr lang="en-US" altLang="ko-KR" dirty="0"/>
              <a:t> accelerator through the </a:t>
            </a:r>
            <a:r>
              <a:rPr lang="en-US" altLang="ko-KR" dirty="0" err="1"/>
              <a:t>RoCC</a:t>
            </a:r>
            <a:r>
              <a:rPr lang="en-US" altLang="ko-KR" dirty="0"/>
              <a:t> interface</a:t>
            </a:r>
            <a:endParaRPr lang="ko-KR" altLang="en-US" dirty="0"/>
          </a:p>
        </p:txBody>
      </p:sp>
      <p:sp>
        <p:nvSpPr>
          <p:cNvPr id="3" name="Slide Number Placeholder 2">
            <a:extLst>
              <a:ext uri="{FF2B5EF4-FFF2-40B4-BE49-F238E27FC236}">
                <a16:creationId xmlns:a16="http://schemas.microsoft.com/office/drawing/2014/main" id="{5CC76046-62B2-4698-8EB3-89B7B809A6B9}"/>
              </a:ext>
            </a:extLst>
          </p:cNvPr>
          <p:cNvSpPr>
            <a:spLocks noGrp="1"/>
          </p:cNvSpPr>
          <p:nvPr>
            <p:ph type="sldNum" sz="quarter" idx="12"/>
          </p:nvPr>
        </p:nvSpPr>
        <p:spPr/>
        <p:txBody>
          <a:bodyPr/>
          <a:lstStyle/>
          <a:p>
            <a:fld id="{436DCDFF-1B32-486D-8FC6-0CE2BE63C02C}" type="slidenum">
              <a:rPr lang="en-US" smtClean="0"/>
              <a:t>50</a:t>
            </a:fld>
            <a:endParaRPr lang="en-US"/>
          </a:p>
        </p:txBody>
      </p:sp>
      <p:sp>
        <p:nvSpPr>
          <p:cNvPr id="4" name="Title 3">
            <a:extLst>
              <a:ext uri="{FF2B5EF4-FFF2-40B4-BE49-F238E27FC236}">
                <a16:creationId xmlns:a16="http://schemas.microsoft.com/office/drawing/2014/main" id="{D69CFE8C-2852-4F9B-A2AD-634437BD0BD9}"/>
              </a:ext>
            </a:extLst>
          </p:cNvPr>
          <p:cNvSpPr>
            <a:spLocks noGrp="1"/>
          </p:cNvSpPr>
          <p:nvPr>
            <p:ph type="title"/>
          </p:nvPr>
        </p:nvSpPr>
        <p:spPr/>
        <p:txBody>
          <a:bodyPr/>
          <a:lstStyle/>
          <a:p>
            <a:r>
              <a:rPr lang="en-US" altLang="ko-KR" dirty="0"/>
              <a:t>Software Code Compilation (GEMM)</a:t>
            </a:r>
            <a:endParaRPr lang="ko-KR" altLang="en-US" dirty="0"/>
          </a:p>
        </p:txBody>
      </p:sp>
      <p:pic>
        <p:nvPicPr>
          <p:cNvPr id="7" name="Picture 6">
            <a:extLst>
              <a:ext uri="{FF2B5EF4-FFF2-40B4-BE49-F238E27FC236}">
                <a16:creationId xmlns:a16="http://schemas.microsoft.com/office/drawing/2014/main" id="{5090F9F3-5266-430E-BAC1-ED8A7AA28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7529" y="838200"/>
            <a:ext cx="7246471" cy="5686844"/>
          </a:xfrm>
          <a:prstGeom prst="rect">
            <a:avLst/>
          </a:prstGeom>
        </p:spPr>
      </p:pic>
    </p:spTree>
    <p:extLst>
      <p:ext uri="{BB962C8B-B14F-4D97-AF65-F5344CB8AC3E}">
        <p14:creationId xmlns:p14="http://schemas.microsoft.com/office/powerpoint/2010/main" val="1824368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The RISC-V compiler (riscv64-unknown-elf-gcc version) is used to compile the </a:t>
            </a:r>
            <a:r>
              <a:rPr lang="en-US" altLang="ko-KR" dirty="0" err="1"/>
              <a:t>tile_matmul_os.c</a:t>
            </a:r>
            <a:r>
              <a:rPr lang="en-US" altLang="ko-KR" dirty="0"/>
              <a:t> and </a:t>
            </a:r>
            <a:r>
              <a:rPr lang="en-US" altLang="ko-KR" dirty="0" err="1"/>
              <a:t>tiled_matmul_ws.c</a:t>
            </a:r>
            <a:r>
              <a:rPr lang="en-US" altLang="ko-KR" dirty="0"/>
              <a:t> programs together with a linker file that points to the base address of the instruction memory</a:t>
            </a:r>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51</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a:t>Software Code Compilation (GEMM)</a:t>
            </a:r>
            <a:endParaRPr lang="ko-KR" altLang="en-US" dirty="0"/>
          </a:p>
        </p:txBody>
      </p:sp>
      <p:pic>
        <p:nvPicPr>
          <p:cNvPr id="5" name="Picture 4">
            <a:extLst>
              <a:ext uri="{FF2B5EF4-FFF2-40B4-BE49-F238E27FC236}">
                <a16:creationId xmlns:a16="http://schemas.microsoft.com/office/drawing/2014/main" id="{0D38D376-0041-4E96-BC41-58D10A5F9A30}"/>
              </a:ext>
            </a:extLst>
          </p:cNvPr>
          <p:cNvPicPr>
            <a:picLocks noChangeAspect="1"/>
          </p:cNvPicPr>
          <p:nvPr/>
        </p:nvPicPr>
        <p:blipFill>
          <a:blip r:embed="rId2"/>
          <a:stretch>
            <a:fillRect/>
          </a:stretch>
        </p:blipFill>
        <p:spPr>
          <a:xfrm>
            <a:off x="2912674" y="2032990"/>
            <a:ext cx="6362700" cy="4446974"/>
          </a:xfrm>
          <a:prstGeom prst="rect">
            <a:avLst/>
          </a:prstGeom>
        </p:spPr>
      </p:pic>
    </p:spTree>
    <p:extLst>
      <p:ext uri="{BB962C8B-B14F-4D97-AF65-F5344CB8AC3E}">
        <p14:creationId xmlns:p14="http://schemas.microsoft.com/office/powerpoint/2010/main" val="3487775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A55FD-5D4E-48C1-90B9-3A9A64C8164F}"/>
              </a:ext>
            </a:extLst>
          </p:cNvPr>
          <p:cNvSpPr>
            <a:spLocks noGrp="1"/>
          </p:cNvSpPr>
          <p:nvPr>
            <p:ph idx="1"/>
          </p:nvPr>
        </p:nvSpPr>
        <p:spPr/>
        <p:txBody>
          <a:bodyPr/>
          <a:lstStyle/>
          <a:p>
            <a:r>
              <a:rPr lang="en-US" altLang="ko-KR" dirty="0"/>
              <a:t>Executable (.exe) files are generated and converted to hexadecimal files (.hex) </a:t>
            </a:r>
            <a:r>
              <a:rPr lang="en-US" altLang="ko-KR" dirty="0" err="1"/>
              <a:t>tiled_matmul_os.hex</a:t>
            </a:r>
            <a:r>
              <a:rPr lang="en-US" altLang="ko-KR" dirty="0"/>
              <a:t> and </a:t>
            </a:r>
            <a:r>
              <a:rPr lang="en-US" altLang="ko-KR" dirty="0" err="1"/>
              <a:t>tiled_matmul_ws.hex</a:t>
            </a:r>
            <a:r>
              <a:rPr lang="en-US" altLang="ko-KR" dirty="0"/>
              <a:t> using the </a:t>
            </a:r>
            <a:r>
              <a:rPr lang="en-US" altLang="ko-KR" dirty="0" err="1"/>
              <a:t>SiFive</a:t>
            </a:r>
            <a:r>
              <a:rPr lang="en-US" altLang="ko-KR" dirty="0"/>
              <a:t> elf2hex program</a:t>
            </a:r>
          </a:p>
          <a:p>
            <a:r>
              <a:rPr lang="en-US" altLang="ko-KR" dirty="0"/>
              <a:t>The </a:t>
            </a:r>
            <a:r>
              <a:rPr lang="en-US" altLang="ko-KR" dirty="0" err="1"/>
              <a:t>Verilator</a:t>
            </a:r>
            <a:r>
              <a:rPr lang="en-US" altLang="ko-KR" dirty="0"/>
              <a:t> simulator loads the hexadecimal files into the designated location of the DRAM simulation module which prompts the Rocket CPU to begin executing </a:t>
            </a:r>
            <a:r>
              <a:rPr lang="en-US" altLang="ko-KR" dirty="0" err="1"/>
              <a:t>instruc-tions</a:t>
            </a:r>
            <a:r>
              <a:rPr lang="en-US" altLang="ko-KR" dirty="0"/>
              <a:t> starting from the base address</a:t>
            </a:r>
          </a:p>
          <a:p>
            <a:r>
              <a:rPr lang="en-US" altLang="ko-KR" dirty="0"/>
              <a:t>The simulator reports the performance of executing the matrix operations on both the Rocket CPU core and the </a:t>
            </a:r>
            <a:r>
              <a:rPr lang="en-US" altLang="ko-KR" dirty="0" err="1"/>
              <a:t>Gemmini</a:t>
            </a:r>
            <a:r>
              <a:rPr lang="en-US" altLang="ko-KR" dirty="0"/>
              <a:t> accelerators for comparison</a:t>
            </a:r>
          </a:p>
          <a:p>
            <a:endParaRPr lang="en-US" altLang="ko-KR" dirty="0"/>
          </a:p>
        </p:txBody>
      </p:sp>
      <p:sp>
        <p:nvSpPr>
          <p:cNvPr id="3" name="Slide Number Placeholder 2">
            <a:extLst>
              <a:ext uri="{FF2B5EF4-FFF2-40B4-BE49-F238E27FC236}">
                <a16:creationId xmlns:a16="http://schemas.microsoft.com/office/drawing/2014/main" id="{588893EC-6424-42A3-9FAB-01903850CC5E}"/>
              </a:ext>
            </a:extLst>
          </p:cNvPr>
          <p:cNvSpPr>
            <a:spLocks noGrp="1"/>
          </p:cNvSpPr>
          <p:nvPr>
            <p:ph type="sldNum" sz="quarter" idx="12"/>
          </p:nvPr>
        </p:nvSpPr>
        <p:spPr/>
        <p:txBody>
          <a:bodyPr/>
          <a:lstStyle/>
          <a:p>
            <a:fld id="{436DCDFF-1B32-486D-8FC6-0CE2BE63C02C}" type="slidenum">
              <a:rPr lang="en-US" smtClean="0"/>
              <a:t>52</a:t>
            </a:fld>
            <a:endParaRPr lang="en-US"/>
          </a:p>
        </p:txBody>
      </p:sp>
      <p:sp>
        <p:nvSpPr>
          <p:cNvPr id="4" name="Title 3">
            <a:extLst>
              <a:ext uri="{FF2B5EF4-FFF2-40B4-BE49-F238E27FC236}">
                <a16:creationId xmlns:a16="http://schemas.microsoft.com/office/drawing/2014/main" id="{473BBE0C-F203-45DD-8D56-FD56324D3380}"/>
              </a:ext>
            </a:extLst>
          </p:cNvPr>
          <p:cNvSpPr>
            <a:spLocks noGrp="1"/>
          </p:cNvSpPr>
          <p:nvPr>
            <p:ph type="title"/>
          </p:nvPr>
        </p:nvSpPr>
        <p:spPr/>
        <p:txBody>
          <a:bodyPr/>
          <a:lstStyle/>
          <a:p>
            <a:r>
              <a:rPr lang="en-US" altLang="ko-KR" dirty="0"/>
              <a:t>Software Code Compilation (GEMM)</a:t>
            </a:r>
            <a:endParaRPr lang="ko-KR" altLang="en-US" dirty="0"/>
          </a:p>
        </p:txBody>
      </p:sp>
      <p:pic>
        <p:nvPicPr>
          <p:cNvPr id="6" name="Picture 5">
            <a:extLst>
              <a:ext uri="{FF2B5EF4-FFF2-40B4-BE49-F238E27FC236}">
                <a16:creationId xmlns:a16="http://schemas.microsoft.com/office/drawing/2014/main" id="{82276EC1-E88C-4843-B827-29F3516A55AA}"/>
              </a:ext>
            </a:extLst>
          </p:cNvPr>
          <p:cNvPicPr>
            <a:picLocks noChangeAspect="1"/>
          </p:cNvPicPr>
          <p:nvPr/>
        </p:nvPicPr>
        <p:blipFill>
          <a:blip r:embed="rId2"/>
          <a:stretch>
            <a:fillRect/>
          </a:stretch>
        </p:blipFill>
        <p:spPr>
          <a:xfrm>
            <a:off x="544196" y="3684668"/>
            <a:ext cx="11099655" cy="1075765"/>
          </a:xfrm>
          <a:prstGeom prst="rect">
            <a:avLst/>
          </a:prstGeom>
        </p:spPr>
      </p:pic>
    </p:spTree>
    <p:extLst>
      <p:ext uri="{BB962C8B-B14F-4D97-AF65-F5344CB8AC3E}">
        <p14:creationId xmlns:p14="http://schemas.microsoft.com/office/powerpoint/2010/main" val="3036272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880207-ED8F-4051-B662-6760F0116FDA}"/>
              </a:ext>
            </a:extLst>
          </p:cNvPr>
          <p:cNvSpPr>
            <a:spLocks noGrp="1"/>
          </p:cNvSpPr>
          <p:nvPr>
            <p:ph idx="1"/>
          </p:nvPr>
        </p:nvSpPr>
        <p:spPr/>
        <p:txBody>
          <a:bodyPr/>
          <a:lstStyle/>
          <a:p>
            <a:r>
              <a:rPr lang="en-US" altLang="ko-KR" dirty="0"/>
              <a:t>Performance </a:t>
            </a:r>
            <a:r>
              <a:rPr lang="en-US" altLang="ko-KR" dirty="0" err="1"/>
              <a:t>Gemmini</a:t>
            </a:r>
            <a:r>
              <a:rPr lang="en-US" altLang="ko-KR" dirty="0"/>
              <a:t> speedup relative to Rocket CPU</a:t>
            </a:r>
          </a:p>
          <a:p>
            <a:pPr lvl="1"/>
            <a:r>
              <a:rPr lang="en-US" altLang="ko-KR" dirty="0"/>
              <a:t>Above 1 mean speedup and below 1 means slowdown </a:t>
            </a:r>
            <a:endParaRPr lang="ko-KR" altLang="en-US" dirty="0"/>
          </a:p>
        </p:txBody>
      </p:sp>
      <p:sp>
        <p:nvSpPr>
          <p:cNvPr id="3" name="Slide Number Placeholder 2">
            <a:extLst>
              <a:ext uri="{FF2B5EF4-FFF2-40B4-BE49-F238E27FC236}">
                <a16:creationId xmlns:a16="http://schemas.microsoft.com/office/drawing/2014/main" id="{4B72DAC1-5D5A-49F4-B656-19D365EDAF7D}"/>
              </a:ext>
            </a:extLst>
          </p:cNvPr>
          <p:cNvSpPr>
            <a:spLocks noGrp="1"/>
          </p:cNvSpPr>
          <p:nvPr>
            <p:ph type="sldNum" sz="quarter" idx="12"/>
          </p:nvPr>
        </p:nvSpPr>
        <p:spPr/>
        <p:txBody>
          <a:bodyPr/>
          <a:lstStyle/>
          <a:p>
            <a:fld id="{436DCDFF-1B32-486D-8FC6-0CE2BE63C02C}" type="slidenum">
              <a:rPr lang="en-US" smtClean="0"/>
              <a:t>53</a:t>
            </a:fld>
            <a:endParaRPr lang="en-US"/>
          </a:p>
        </p:txBody>
      </p:sp>
      <p:sp>
        <p:nvSpPr>
          <p:cNvPr id="4" name="Title 3">
            <a:extLst>
              <a:ext uri="{FF2B5EF4-FFF2-40B4-BE49-F238E27FC236}">
                <a16:creationId xmlns:a16="http://schemas.microsoft.com/office/drawing/2014/main" id="{0A9669E4-8D2E-48EC-A5CF-1E3555BAFE52}"/>
              </a:ext>
            </a:extLst>
          </p:cNvPr>
          <p:cNvSpPr>
            <a:spLocks noGrp="1"/>
          </p:cNvSpPr>
          <p:nvPr>
            <p:ph type="title"/>
          </p:nvPr>
        </p:nvSpPr>
        <p:spPr/>
        <p:txBody>
          <a:bodyPr/>
          <a:lstStyle/>
          <a:p>
            <a:r>
              <a:rPr lang="en-US" altLang="ko-KR" dirty="0" err="1"/>
              <a:t>Gemmini</a:t>
            </a:r>
            <a:r>
              <a:rPr lang="en-US" altLang="ko-KR" dirty="0"/>
              <a:t> 2x2 Matrix Multiplication Cycles</a:t>
            </a:r>
            <a:endParaRPr lang="ko-KR" altLang="en-US" dirty="0"/>
          </a:p>
        </p:txBody>
      </p:sp>
      <p:pic>
        <p:nvPicPr>
          <p:cNvPr id="7" name="Picture 6">
            <a:extLst>
              <a:ext uri="{FF2B5EF4-FFF2-40B4-BE49-F238E27FC236}">
                <a16:creationId xmlns:a16="http://schemas.microsoft.com/office/drawing/2014/main" id="{BB421436-4339-4A34-B08C-028345DEDFD6}"/>
              </a:ext>
            </a:extLst>
          </p:cNvPr>
          <p:cNvPicPr>
            <a:picLocks noChangeAspect="1"/>
          </p:cNvPicPr>
          <p:nvPr/>
        </p:nvPicPr>
        <p:blipFill>
          <a:blip r:embed="rId2"/>
          <a:stretch>
            <a:fillRect/>
          </a:stretch>
        </p:blipFill>
        <p:spPr>
          <a:xfrm>
            <a:off x="1123776" y="1916949"/>
            <a:ext cx="9940495" cy="4407651"/>
          </a:xfrm>
          <a:prstGeom prst="rect">
            <a:avLst/>
          </a:prstGeom>
        </p:spPr>
      </p:pic>
    </p:spTree>
    <p:extLst>
      <p:ext uri="{BB962C8B-B14F-4D97-AF65-F5344CB8AC3E}">
        <p14:creationId xmlns:p14="http://schemas.microsoft.com/office/powerpoint/2010/main" val="3095189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880207-ED8F-4051-B662-6760F0116FDA}"/>
              </a:ext>
            </a:extLst>
          </p:cNvPr>
          <p:cNvSpPr>
            <a:spLocks noGrp="1"/>
          </p:cNvSpPr>
          <p:nvPr>
            <p:ph idx="1"/>
          </p:nvPr>
        </p:nvSpPr>
        <p:spPr/>
        <p:txBody>
          <a:bodyPr/>
          <a:lstStyle/>
          <a:p>
            <a:r>
              <a:rPr lang="en-US" altLang="ko-KR" dirty="0"/>
              <a:t>Performance </a:t>
            </a:r>
            <a:r>
              <a:rPr lang="en-US" altLang="ko-KR" dirty="0" err="1"/>
              <a:t>Gemmini</a:t>
            </a:r>
            <a:r>
              <a:rPr lang="en-US" altLang="ko-KR" dirty="0"/>
              <a:t> speedup relative to Rocket CPU</a:t>
            </a:r>
          </a:p>
          <a:p>
            <a:pPr lvl="1"/>
            <a:r>
              <a:rPr lang="en-US" altLang="ko-KR" dirty="0"/>
              <a:t>Above 1 mean speedup and below 1 means slowdown </a:t>
            </a:r>
            <a:endParaRPr lang="ko-KR" altLang="en-US" dirty="0"/>
          </a:p>
        </p:txBody>
      </p:sp>
      <p:sp>
        <p:nvSpPr>
          <p:cNvPr id="3" name="Slide Number Placeholder 2">
            <a:extLst>
              <a:ext uri="{FF2B5EF4-FFF2-40B4-BE49-F238E27FC236}">
                <a16:creationId xmlns:a16="http://schemas.microsoft.com/office/drawing/2014/main" id="{4B72DAC1-5D5A-49F4-B656-19D365EDAF7D}"/>
              </a:ext>
            </a:extLst>
          </p:cNvPr>
          <p:cNvSpPr>
            <a:spLocks noGrp="1"/>
          </p:cNvSpPr>
          <p:nvPr>
            <p:ph type="sldNum" sz="quarter" idx="12"/>
          </p:nvPr>
        </p:nvSpPr>
        <p:spPr/>
        <p:txBody>
          <a:bodyPr/>
          <a:lstStyle/>
          <a:p>
            <a:fld id="{436DCDFF-1B32-486D-8FC6-0CE2BE63C02C}" type="slidenum">
              <a:rPr lang="en-US" smtClean="0"/>
              <a:t>54</a:t>
            </a:fld>
            <a:endParaRPr lang="en-US"/>
          </a:p>
        </p:txBody>
      </p:sp>
      <p:sp>
        <p:nvSpPr>
          <p:cNvPr id="4" name="Title 3">
            <a:extLst>
              <a:ext uri="{FF2B5EF4-FFF2-40B4-BE49-F238E27FC236}">
                <a16:creationId xmlns:a16="http://schemas.microsoft.com/office/drawing/2014/main" id="{0A9669E4-8D2E-48EC-A5CF-1E3555BAFE52}"/>
              </a:ext>
            </a:extLst>
          </p:cNvPr>
          <p:cNvSpPr>
            <a:spLocks noGrp="1"/>
          </p:cNvSpPr>
          <p:nvPr>
            <p:ph type="title"/>
          </p:nvPr>
        </p:nvSpPr>
        <p:spPr/>
        <p:txBody>
          <a:bodyPr/>
          <a:lstStyle/>
          <a:p>
            <a:r>
              <a:rPr lang="en-US" altLang="ko-KR" dirty="0" err="1"/>
              <a:t>Gemmini</a:t>
            </a:r>
            <a:r>
              <a:rPr lang="en-US" altLang="ko-KR" dirty="0"/>
              <a:t> 8x8 Matrix Multiplication Cycles</a:t>
            </a:r>
            <a:endParaRPr lang="ko-KR" altLang="en-US" dirty="0"/>
          </a:p>
        </p:txBody>
      </p:sp>
      <p:pic>
        <p:nvPicPr>
          <p:cNvPr id="5" name="Picture 4">
            <a:extLst>
              <a:ext uri="{FF2B5EF4-FFF2-40B4-BE49-F238E27FC236}">
                <a16:creationId xmlns:a16="http://schemas.microsoft.com/office/drawing/2014/main" id="{6B3CD39C-8C97-4BA6-9B74-1584371108B5}"/>
              </a:ext>
            </a:extLst>
          </p:cNvPr>
          <p:cNvPicPr>
            <a:picLocks noChangeAspect="1"/>
          </p:cNvPicPr>
          <p:nvPr/>
        </p:nvPicPr>
        <p:blipFill>
          <a:blip r:embed="rId2"/>
          <a:stretch>
            <a:fillRect/>
          </a:stretch>
        </p:blipFill>
        <p:spPr>
          <a:xfrm>
            <a:off x="1685403" y="1949009"/>
            <a:ext cx="8817241" cy="4458718"/>
          </a:xfrm>
          <a:prstGeom prst="rect">
            <a:avLst/>
          </a:prstGeom>
        </p:spPr>
      </p:pic>
    </p:spTree>
    <p:extLst>
      <p:ext uri="{BB962C8B-B14F-4D97-AF65-F5344CB8AC3E}">
        <p14:creationId xmlns:p14="http://schemas.microsoft.com/office/powerpoint/2010/main" val="2638542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880207-ED8F-4051-B662-6760F0116FDA}"/>
              </a:ext>
            </a:extLst>
          </p:cNvPr>
          <p:cNvSpPr>
            <a:spLocks noGrp="1"/>
          </p:cNvSpPr>
          <p:nvPr>
            <p:ph idx="1"/>
          </p:nvPr>
        </p:nvSpPr>
        <p:spPr/>
        <p:txBody>
          <a:bodyPr/>
          <a:lstStyle/>
          <a:p>
            <a:r>
              <a:rPr lang="en-US" altLang="ko-KR" dirty="0"/>
              <a:t>Performance </a:t>
            </a:r>
            <a:r>
              <a:rPr lang="en-US" altLang="ko-KR" dirty="0" err="1"/>
              <a:t>Gemmini</a:t>
            </a:r>
            <a:r>
              <a:rPr lang="en-US" altLang="ko-KR" dirty="0"/>
              <a:t> speedup relative to Rocket CPU</a:t>
            </a:r>
          </a:p>
          <a:p>
            <a:pPr lvl="1"/>
            <a:r>
              <a:rPr lang="en-US" altLang="ko-KR" dirty="0"/>
              <a:t>Above 1 mean speedup and below 1 means slowdown </a:t>
            </a:r>
            <a:endParaRPr lang="ko-KR" altLang="en-US" dirty="0"/>
          </a:p>
        </p:txBody>
      </p:sp>
      <p:sp>
        <p:nvSpPr>
          <p:cNvPr id="3" name="Slide Number Placeholder 2">
            <a:extLst>
              <a:ext uri="{FF2B5EF4-FFF2-40B4-BE49-F238E27FC236}">
                <a16:creationId xmlns:a16="http://schemas.microsoft.com/office/drawing/2014/main" id="{4B72DAC1-5D5A-49F4-B656-19D365EDAF7D}"/>
              </a:ext>
            </a:extLst>
          </p:cNvPr>
          <p:cNvSpPr>
            <a:spLocks noGrp="1"/>
          </p:cNvSpPr>
          <p:nvPr>
            <p:ph type="sldNum" sz="quarter" idx="12"/>
          </p:nvPr>
        </p:nvSpPr>
        <p:spPr/>
        <p:txBody>
          <a:bodyPr/>
          <a:lstStyle/>
          <a:p>
            <a:fld id="{436DCDFF-1B32-486D-8FC6-0CE2BE63C02C}" type="slidenum">
              <a:rPr lang="en-US" smtClean="0"/>
              <a:t>55</a:t>
            </a:fld>
            <a:endParaRPr lang="en-US"/>
          </a:p>
        </p:txBody>
      </p:sp>
      <p:sp>
        <p:nvSpPr>
          <p:cNvPr id="4" name="Title 3">
            <a:extLst>
              <a:ext uri="{FF2B5EF4-FFF2-40B4-BE49-F238E27FC236}">
                <a16:creationId xmlns:a16="http://schemas.microsoft.com/office/drawing/2014/main" id="{0A9669E4-8D2E-48EC-A5CF-1E3555BAFE52}"/>
              </a:ext>
            </a:extLst>
          </p:cNvPr>
          <p:cNvSpPr>
            <a:spLocks noGrp="1"/>
          </p:cNvSpPr>
          <p:nvPr>
            <p:ph type="title"/>
          </p:nvPr>
        </p:nvSpPr>
        <p:spPr/>
        <p:txBody>
          <a:bodyPr/>
          <a:lstStyle/>
          <a:p>
            <a:r>
              <a:rPr lang="en-US" altLang="ko-KR" dirty="0" err="1"/>
              <a:t>Gemmini</a:t>
            </a:r>
            <a:r>
              <a:rPr lang="en-US" altLang="ko-KR" dirty="0"/>
              <a:t> 16x16 Matrix Multiplication Cycles</a:t>
            </a:r>
            <a:endParaRPr lang="ko-KR" altLang="en-US" dirty="0"/>
          </a:p>
        </p:txBody>
      </p:sp>
      <p:pic>
        <p:nvPicPr>
          <p:cNvPr id="6" name="Picture 5">
            <a:extLst>
              <a:ext uri="{FF2B5EF4-FFF2-40B4-BE49-F238E27FC236}">
                <a16:creationId xmlns:a16="http://schemas.microsoft.com/office/drawing/2014/main" id="{135B0126-4FE6-4AAD-8D51-252AD9380F6F}"/>
              </a:ext>
            </a:extLst>
          </p:cNvPr>
          <p:cNvPicPr>
            <a:picLocks noChangeAspect="1"/>
          </p:cNvPicPr>
          <p:nvPr/>
        </p:nvPicPr>
        <p:blipFill>
          <a:blip r:embed="rId2"/>
          <a:stretch>
            <a:fillRect/>
          </a:stretch>
        </p:blipFill>
        <p:spPr>
          <a:xfrm>
            <a:off x="1745346" y="1842136"/>
            <a:ext cx="8697356" cy="4632555"/>
          </a:xfrm>
          <a:prstGeom prst="rect">
            <a:avLst/>
          </a:prstGeom>
        </p:spPr>
      </p:pic>
    </p:spTree>
    <p:extLst>
      <p:ext uri="{BB962C8B-B14F-4D97-AF65-F5344CB8AC3E}">
        <p14:creationId xmlns:p14="http://schemas.microsoft.com/office/powerpoint/2010/main" val="853857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880207-ED8F-4051-B662-6760F0116FDA}"/>
              </a:ext>
            </a:extLst>
          </p:cNvPr>
          <p:cNvSpPr>
            <a:spLocks noGrp="1"/>
          </p:cNvSpPr>
          <p:nvPr>
            <p:ph idx="1"/>
          </p:nvPr>
        </p:nvSpPr>
        <p:spPr/>
        <p:txBody>
          <a:bodyPr/>
          <a:lstStyle/>
          <a:p>
            <a:r>
              <a:rPr lang="en-US" altLang="ko-KR" dirty="0"/>
              <a:t>Performance </a:t>
            </a:r>
            <a:r>
              <a:rPr lang="en-US" altLang="ko-KR" dirty="0" err="1"/>
              <a:t>Gemmini</a:t>
            </a:r>
            <a:r>
              <a:rPr lang="en-US" altLang="ko-KR" dirty="0"/>
              <a:t> speedup relative to Rocket CPU</a:t>
            </a:r>
          </a:p>
          <a:p>
            <a:pPr lvl="1"/>
            <a:r>
              <a:rPr lang="en-US" altLang="ko-KR" dirty="0"/>
              <a:t>Above 1 mean speedup and below 1 means slowdown </a:t>
            </a:r>
            <a:endParaRPr lang="ko-KR" altLang="en-US" dirty="0"/>
          </a:p>
        </p:txBody>
      </p:sp>
      <p:sp>
        <p:nvSpPr>
          <p:cNvPr id="3" name="Slide Number Placeholder 2">
            <a:extLst>
              <a:ext uri="{FF2B5EF4-FFF2-40B4-BE49-F238E27FC236}">
                <a16:creationId xmlns:a16="http://schemas.microsoft.com/office/drawing/2014/main" id="{4B72DAC1-5D5A-49F4-B656-19D365EDAF7D}"/>
              </a:ext>
            </a:extLst>
          </p:cNvPr>
          <p:cNvSpPr>
            <a:spLocks noGrp="1"/>
          </p:cNvSpPr>
          <p:nvPr>
            <p:ph type="sldNum" sz="quarter" idx="12"/>
          </p:nvPr>
        </p:nvSpPr>
        <p:spPr/>
        <p:txBody>
          <a:bodyPr/>
          <a:lstStyle/>
          <a:p>
            <a:fld id="{436DCDFF-1B32-486D-8FC6-0CE2BE63C02C}" type="slidenum">
              <a:rPr lang="en-US" smtClean="0"/>
              <a:t>56</a:t>
            </a:fld>
            <a:endParaRPr lang="en-US"/>
          </a:p>
        </p:txBody>
      </p:sp>
      <p:sp>
        <p:nvSpPr>
          <p:cNvPr id="4" name="Title 3">
            <a:extLst>
              <a:ext uri="{FF2B5EF4-FFF2-40B4-BE49-F238E27FC236}">
                <a16:creationId xmlns:a16="http://schemas.microsoft.com/office/drawing/2014/main" id="{0A9669E4-8D2E-48EC-A5CF-1E3555BAFE52}"/>
              </a:ext>
            </a:extLst>
          </p:cNvPr>
          <p:cNvSpPr>
            <a:spLocks noGrp="1"/>
          </p:cNvSpPr>
          <p:nvPr>
            <p:ph type="title"/>
          </p:nvPr>
        </p:nvSpPr>
        <p:spPr/>
        <p:txBody>
          <a:bodyPr/>
          <a:lstStyle/>
          <a:p>
            <a:r>
              <a:rPr lang="en-US" altLang="ko-KR" dirty="0" err="1"/>
              <a:t>Gemmini</a:t>
            </a:r>
            <a:r>
              <a:rPr lang="en-US" altLang="ko-KR" dirty="0"/>
              <a:t> 32x32 Matrix Multiplication Cycles</a:t>
            </a:r>
            <a:endParaRPr lang="ko-KR" altLang="en-US" dirty="0"/>
          </a:p>
        </p:txBody>
      </p:sp>
      <p:pic>
        <p:nvPicPr>
          <p:cNvPr id="5" name="Picture 4">
            <a:extLst>
              <a:ext uri="{FF2B5EF4-FFF2-40B4-BE49-F238E27FC236}">
                <a16:creationId xmlns:a16="http://schemas.microsoft.com/office/drawing/2014/main" id="{227EA1AC-6C22-4D36-B2EE-7BAD608AE22A}"/>
              </a:ext>
            </a:extLst>
          </p:cNvPr>
          <p:cNvPicPr>
            <a:picLocks noChangeAspect="1"/>
          </p:cNvPicPr>
          <p:nvPr/>
        </p:nvPicPr>
        <p:blipFill>
          <a:blip r:embed="rId2"/>
          <a:stretch>
            <a:fillRect/>
          </a:stretch>
        </p:blipFill>
        <p:spPr>
          <a:xfrm>
            <a:off x="1100439" y="1952606"/>
            <a:ext cx="9987170" cy="4226521"/>
          </a:xfrm>
          <a:prstGeom prst="rect">
            <a:avLst/>
          </a:prstGeom>
        </p:spPr>
      </p:pic>
    </p:spTree>
    <p:extLst>
      <p:ext uri="{BB962C8B-B14F-4D97-AF65-F5344CB8AC3E}">
        <p14:creationId xmlns:p14="http://schemas.microsoft.com/office/powerpoint/2010/main" val="1799489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880207-ED8F-4051-B662-6760F0116FDA}"/>
              </a:ext>
            </a:extLst>
          </p:cNvPr>
          <p:cNvSpPr>
            <a:spLocks noGrp="1"/>
          </p:cNvSpPr>
          <p:nvPr>
            <p:ph idx="1"/>
          </p:nvPr>
        </p:nvSpPr>
        <p:spPr/>
        <p:txBody>
          <a:bodyPr/>
          <a:lstStyle/>
          <a:p>
            <a:r>
              <a:rPr lang="en-US" altLang="ko-KR" dirty="0"/>
              <a:t>Performance </a:t>
            </a:r>
            <a:r>
              <a:rPr lang="en-US" altLang="ko-KR" dirty="0" err="1"/>
              <a:t>Gemmini</a:t>
            </a:r>
            <a:r>
              <a:rPr lang="en-US" altLang="ko-KR" dirty="0"/>
              <a:t> speedup relative to Rocket CPU</a:t>
            </a:r>
          </a:p>
          <a:p>
            <a:pPr lvl="1"/>
            <a:r>
              <a:rPr lang="en-US" altLang="ko-KR" dirty="0"/>
              <a:t>Above 1 mean speedup and below 1 means slowdown </a:t>
            </a:r>
            <a:endParaRPr lang="ko-KR" altLang="en-US" dirty="0"/>
          </a:p>
        </p:txBody>
      </p:sp>
      <p:sp>
        <p:nvSpPr>
          <p:cNvPr id="3" name="Slide Number Placeholder 2">
            <a:extLst>
              <a:ext uri="{FF2B5EF4-FFF2-40B4-BE49-F238E27FC236}">
                <a16:creationId xmlns:a16="http://schemas.microsoft.com/office/drawing/2014/main" id="{4B72DAC1-5D5A-49F4-B656-19D365EDAF7D}"/>
              </a:ext>
            </a:extLst>
          </p:cNvPr>
          <p:cNvSpPr>
            <a:spLocks noGrp="1"/>
          </p:cNvSpPr>
          <p:nvPr>
            <p:ph type="sldNum" sz="quarter" idx="12"/>
          </p:nvPr>
        </p:nvSpPr>
        <p:spPr/>
        <p:txBody>
          <a:bodyPr/>
          <a:lstStyle/>
          <a:p>
            <a:fld id="{436DCDFF-1B32-486D-8FC6-0CE2BE63C02C}" type="slidenum">
              <a:rPr lang="en-US" smtClean="0"/>
              <a:t>57</a:t>
            </a:fld>
            <a:endParaRPr lang="en-US"/>
          </a:p>
        </p:txBody>
      </p:sp>
      <p:sp>
        <p:nvSpPr>
          <p:cNvPr id="4" name="Title 3">
            <a:extLst>
              <a:ext uri="{FF2B5EF4-FFF2-40B4-BE49-F238E27FC236}">
                <a16:creationId xmlns:a16="http://schemas.microsoft.com/office/drawing/2014/main" id="{0A9669E4-8D2E-48EC-A5CF-1E3555BAFE52}"/>
              </a:ext>
            </a:extLst>
          </p:cNvPr>
          <p:cNvSpPr>
            <a:spLocks noGrp="1"/>
          </p:cNvSpPr>
          <p:nvPr>
            <p:ph type="title"/>
          </p:nvPr>
        </p:nvSpPr>
        <p:spPr/>
        <p:txBody>
          <a:bodyPr/>
          <a:lstStyle/>
          <a:p>
            <a:r>
              <a:rPr lang="en-US" altLang="ko-KR" dirty="0" err="1"/>
              <a:t>Gemmini</a:t>
            </a:r>
            <a:r>
              <a:rPr lang="en-US" altLang="ko-KR" dirty="0"/>
              <a:t> 128x128 Matrix Multiplication Cycles</a:t>
            </a:r>
            <a:endParaRPr lang="ko-KR" altLang="en-US" dirty="0"/>
          </a:p>
        </p:txBody>
      </p:sp>
      <p:pic>
        <p:nvPicPr>
          <p:cNvPr id="6" name="Picture 5">
            <a:extLst>
              <a:ext uri="{FF2B5EF4-FFF2-40B4-BE49-F238E27FC236}">
                <a16:creationId xmlns:a16="http://schemas.microsoft.com/office/drawing/2014/main" id="{8EB3847D-ED5A-43CA-B085-FF28DFF82842}"/>
              </a:ext>
            </a:extLst>
          </p:cNvPr>
          <p:cNvPicPr>
            <a:picLocks noChangeAspect="1"/>
          </p:cNvPicPr>
          <p:nvPr/>
        </p:nvPicPr>
        <p:blipFill>
          <a:blip r:embed="rId2"/>
          <a:stretch>
            <a:fillRect/>
          </a:stretch>
        </p:blipFill>
        <p:spPr>
          <a:xfrm>
            <a:off x="1398685" y="1987105"/>
            <a:ext cx="9390677" cy="4337495"/>
          </a:xfrm>
          <a:prstGeom prst="rect">
            <a:avLst/>
          </a:prstGeom>
        </p:spPr>
      </p:pic>
    </p:spTree>
    <p:extLst>
      <p:ext uri="{BB962C8B-B14F-4D97-AF65-F5344CB8AC3E}">
        <p14:creationId xmlns:p14="http://schemas.microsoft.com/office/powerpoint/2010/main" val="2342810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498799-C6DE-4B24-92EA-EEC68804237A}"/>
              </a:ext>
            </a:extLst>
          </p:cNvPr>
          <p:cNvSpPr>
            <a:spLocks noGrp="1"/>
          </p:cNvSpPr>
          <p:nvPr>
            <p:ph idx="1"/>
          </p:nvPr>
        </p:nvSpPr>
        <p:spPr/>
        <p:txBody>
          <a:bodyPr/>
          <a:lstStyle/>
          <a:p>
            <a:r>
              <a:rPr lang="en-US" altLang="ko-KR" dirty="0"/>
              <a:t>The Verilog files of the </a:t>
            </a:r>
            <a:r>
              <a:rPr lang="en-US" altLang="ko-KR" dirty="0" err="1"/>
              <a:t>Gemmini</a:t>
            </a:r>
            <a:r>
              <a:rPr lang="en-US" altLang="ko-KR" dirty="0"/>
              <a:t> accelerators are synthesized using the commercial tool </a:t>
            </a:r>
            <a:r>
              <a:rPr lang="en-US" altLang="ko-KR" dirty="0" err="1"/>
              <a:t>Vivado</a:t>
            </a:r>
            <a:r>
              <a:rPr lang="en-US" altLang="ko-KR" dirty="0"/>
              <a:t> v2020.2</a:t>
            </a:r>
          </a:p>
          <a:p>
            <a:endParaRPr lang="en-US" altLang="ko-KR" dirty="0"/>
          </a:p>
          <a:p>
            <a:r>
              <a:rPr lang="en-US" altLang="ko-KR" dirty="0"/>
              <a:t>Four </a:t>
            </a:r>
            <a:r>
              <a:rPr lang="en-US" altLang="ko-KR" dirty="0" err="1"/>
              <a:t>Gemmini</a:t>
            </a:r>
            <a:r>
              <a:rPr lang="en-US" altLang="ko-KR" dirty="0"/>
              <a:t> accelerators are generated based on the systolic array size which includes 8 </a:t>
            </a:r>
            <a:r>
              <a:rPr lang="en-US" altLang="ko-KR" dirty="0">
                <a:sym typeface="Symbol" panose="05050102010706020507" pitchFamily="18" charset="2"/>
              </a:rPr>
              <a:t></a:t>
            </a:r>
            <a:r>
              <a:rPr lang="en-US" altLang="ko-KR" dirty="0"/>
              <a:t> 8, 16 </a:t>
            </a:r>
            <a:r>
              <a:rPr lang="en-US" altLang="ko-KR" dirty="0">
                <a:sym typeface="Symbol" panose="05050102010706020507" pitchFamily="18" charset="2"/>
              </a:rPr>
              <a:t></a:t>
            </a:r>
            <a:r>
              <a:rPr lang="en-US" altLang="ko-KR" dirty="0"/>
              <a:t> 16, 32 </a:t>
            </a:r>
            <a:r>
              <a:rPr lang="en-US" altLang="ko-KR" dirty="0">
                <a:sym typeface="Symbol" panose="05050102010706020507" pitchFamily="18" charset="2"/>
              </a:rPr>
              <a:t></a:t>
            </a:r>
            <a:r>
              <a:rPr lang="en-US" altLang="ko-KR" dirty="0"/>
              <a:t> 32, and 64 </a:t>
            </a:r>
            <a:r>
              <a:rPr lang="en-US" altLang="ko-KR" dirty="0">
                <a:sym typeface="Symbol" panose="05050102010706020507" pitchFamily="18" charset="2"/>
              </a:rPr>
              <a:t></a:t>
            </a:r>
            <a:r>
              <a:rPr lang="en-US" altLang="ko-KR" dirty="0"/>
              <a:t> 64 for comparison</a:t>
            </a:r>
          </a:p>
          <a:p>
            <a:endParaRPr lang="en-US" altLang="ko-KR" dirty="0"/>
          </a:p>
          <a:p>
            <a:r>
              <a:rPr lang="en-US" altLang="ko-KR" dirty="0"/>
              <a:t>Each of the accelerators has an option for including an im2col module or not</a:t>
            </a:r>
          </a:p>
          <a:p>
            <a:endParaRPr lang="en-US" altLang="ko-KR" dirty="0"/>
          </a:p>
          <a:p>
            <a:r>
              <a:rPr lang="en-US" altLang="ko-KR" dirty="0"/>
              <a:t>This work synthesized each of the </a:t>
            </a:r>
            <a:r>
              <a:rPr lang="en-US" altLang="ko-KR" dirty="0" err="1"/>
              <a:t>Gemmini</a:t>
            </a:r>
            <a:r>
              <a:rPr lang="en-US" altLang="ko-KR" dirty="0"/>
              <a:t> accelerators using the </a:t>
            </a:r>
            <a:r>
              <a:rPr lang="en-US" altLang="ko-KR" dirty="0" err="1"/>
              <a:t>Virtex</a:t>
            </a:r>
            <a:r>
              <a:rPr lang="en-US" altLang="ko-KR" dirty="0"/>
              <a:t> </a:t>
            </a:r>
            <a:r>
              <a:rPr lang="en-US" altLang="ko-KR" dirty="0" err="1"/>
              <a:t>UltraScale</a:t>
            </a:r>
            <a:r>
              <a:rPr lang="en-US" altLang="ko-KR" dirty="0"/>
              <a:t>+ XCVU19P-FSVA3824-1-E FPGA device</a:t>
            </a:r>
          </a:p>
          <a:p>
            <a:endParaRPr lang="en-US" altLang="ko-KR" dirty="0"/>
          </a:p>
          <a:p>
            <a:r>
              <a:rPr lang="en-US" altLang="ko-KR" dirty="0"/>
              <a:t>The synthesis report of each </a:t>
            </a:r>
            <a:r>
              <a:rPr lang="en-US" altLang="ko-KR" dirty="0" err="1"/>
              <a:t>Gemmini</a:t>
            </a:r>
            <a:r>
              <a:rPr lang="en-US" altLang="ko-KR" dirty="0"/>
              <a:t> accelerator produced the resources occupied, the maximum frequency, and the power consumption</a:t>
            </a:r>
            <a:endParaRPr lang="ko-KR" altLang="en-US" dirty="0"/>
          </a:p>
        </p:txBody>
      </p:sp>
      <p:sp>
        <p:nvSpPr>
          <p:cNvPr id="3" name="Slide Number Placeholder 2">
            <a:extLst>
              <a:ext uri="{FF2B5EF4-FFF2-40B4-BE49-F238E27FC236}">
                <a16:creationId xmlns:a16="http://schemas.microsoft.com/office/drawing/2014/main" id="{4EBA4889-F207-41E0-A209-B849C24B6CF2}"/>
              </a:ext>
            </a:extLst>
          </p:cNvPr>
          <p:cNvSpPr>
            <a:spLocks noGrp="1"/>
          </p:cNvSpPr>
          <p:nvPr>
            <p:ph type="sldNum" sz="quarter" idx="12"/>
          </p:nvPr>
        </p:nvSpPr>
        <p:spPr/>
        <p:txBody>
          <a:bodyPr/>
          <a:lstStyle/>
          <a:p>
            <a:fld id="{436DCDFF-1B32-486D-8FC6-0CE2BE63C02C}" type="slidenum">
              <a:rPr lang="en-US" smtClean="0"/>
              <a:t>58</a:t>
            </a:fld>
            <a:endParaRPr lang="en-US"/>
          </a:p>
        </p:txBody>
      </p:sp>
      <p:sp>
        <p:nvSpPr>
          <p:cNvPr id="4" name="Title 3">
            <a:extLst>
              <a:ext uri="{FF2B5EF4-FFF2-40B4-BE49-F238E27FC236}">
                <a16:creationId xmlns:a16="http://schemas.microsoft.com/office/drawing/2014/main" id="{B42C99A6-A621-4792-924E-4761F0C0BB49}"/>
              </a:ext>
            </a:extLst>
          </p:cNvPr>
          <p:cNvSpPr>
            <a:spLocks noGrp="1"/>
          </p:cNvSpPr>
          <p:nvPr>
            <p:ph type="title"/>
          </p:nvPr>
        </p:nvSpPr>
        <p:spPr/>
        <p:txBody>
          <a:bodyPr/>
          <a:lstStyle/>
          <a:p>
            <a:r>
              <a:rPr lang="en-US" altLang="ko-KR" dirty="0" err="1"/>
              <a:t>Gemmini</a:t>
            </a:r>
            <a:r>
              <a:rPr lang="en-US" altLang="ko-KR" dirty="0"/>
              <a:t> RTL Synthesis</a:t>
            </a:r>
            <a:endParaRPr lang="ko-KR" altLang="en-US" dirty="0"/>
          </a:p>
        </p:txBody>
      </p:sp>
    </p:spTree>
    <p:extLst>
      <p:ext uri="{BB962C8B-B14F-4D97-AF65-F5344CB8AC3E}">
        <p14:creationId xmlns:p14="http://schemas.microsoft.com/office/powerpoint/2010/main" val="2565285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5088F-39B0-4DFE-88AD-EA07CA7E61C1}"/>
              </a:ext>
            </a:extLst>
          </p:cNvPr>
          <p:cNvSpPr>
            <a:spLocks noGrp="1"/>
          </p:cNvSpPr>
          <p:nvPr>
            <p:ph idx="1"/>
          </p:nvPr>
        </p:nvSpPr>
        <p:spPr>
          <a:xfrm>
            <a:off x="607623" y="990600"/>
            <a:ext cx="11145105" cy="5334000"/>
          </a:xfrm>
        </p:spPr>
        <p:txBody>
          <a:bodyPr/>
          <a:lstStyle/>
          <a:p>
            <a:r>
              <a:rPr lang="fr-FR" altLang="ko-KR" dirty="0" err="1"/>
              <a:t>Gemmini</a:t>
            </a:r>
            <a:r>
              <a:rPr lang="fr-FR" altLang="ko-KR" dirty="0"/>
              <a:t> hardware </a:t>
            </a:r>
            <a:r>
              <a:rPr lang="fr-FR" altLang="ko-KR" dirty="0" err="1"/>
              <a:t>resource</a:t>
            </a:r>
            <a:r>
              <a:rPr lang="fr-FR" altLang="ko-KR" dirty="0"/>
              <a:t> </a:t>
            </a:r>
            <a:r>
              <a:rPr lang="fr-FR" altLang="ko-KR" dirty="0" err="1"/>
              <a:t>consumption</a:t>
            </a:r>
            <a:endParaRPr lang="ko-KR" altLang="en-US" dirty="0"/>
          </a:p>
        </p:txBody>
      </p:sp>
      <p:sp>
        <p:nvSpPr>
          <p:cNvPr id="3" name="Slide Number Placeholder 2">
            <a:extLst>
              <a:ext uri="{FF2B5EF4-FFF2-40B4-BE49-F238E27FC236}">
                <a16:creationId xmlns:a16="http://schemas.microsoft.com/office/drawing/2014/main" id="{0093A457-8541-45B4-8530-C6C27DA8CCA8}"/>
              </a:ext>
            </a:extLst>
          </p:cNvPr>
          <p:cNvSpPr>
            <a:spLocks noGrp="1"/>
          </p:cNvSpPr>
          <p:nvPr>
            <p:ph type="sldNum" sz="quarter" idx="12"/>
          </p:nvPr>
        </p:nvSpPr>
        <p:spPr/>
        <p:txBody>
          <a:bodyPr/>
          <a:lstStyle/>
          <a:p>
            <a:fld id="{436DCDFF-1B32-486D-8FC6-0CE2BE63C02C}" type="slidenum">
              <a:rPr lang="en-US" smtClean="0"/>
              <a:t>59</a:t>
            </a:fld>
            <a:endParaRPr lang="en-US"/>
          </a:p>
        </p:txBody>
      </p:sp>
      <p:sp>
        <p:nvSpPr>
          <p:cNvPr id="4" name="Title 3">
            <a:extLst>
              <a:ext uri="{FF2B5EF4-FFF2-40B4-BE49-F238E27FC236}">
                <a16:creationId xmlns:a16="http://schemas.microsoft.com/office/drawing/2014/main" id="{F497E5D4-6FB1-47C4-8972-85A976D35692}"/>
              </a:ext>
            </a:extLst>
          </p:cNvPr>
          <p:cNvSpPr>
            <a:spLocks noGrp="1"/>
          </p:cNvSpPr>
          <p:nvPr>
            <p:ph type="title"/>
          </p:nvPr>
        </p:nvSpPr>
        <p:spPr/>
        <p:txBody>
          <a:bodyPr/>
          <a:lstStyle/>
          <a:p>
            <a:r>
              <a:rPr lang="en-US" altLang="ko-KR" dirty="0" err="1"/>
              <a:t>Gemmini</a:t>
            </a:r>
            <a:r>
              <a:rPr lang="en-US" altLang="ko-KR" dirty="0"/>
              <a:t> RTL Synthesis</a:t>
            </a:r>
            <a:endParaRPr lang="ko-KR" altLang="en-US" dirty="0"/>
          </a:p>
        </p:txBody>
      </p:sp>
      <p:pic>
        <p:nvPicPr>
          <p:cNvPr id="5" name="Picture 4">
            <a:extLst>
              <a:ext uri="{FF2B5EF4-FFF2-40B4-BE49-F238E27FC236}">
                <a16:creationId xmlns:a16="http://schemas.microsoft.com/office/drawing/2014/main" id="{B7D3A1B9-2AF0-43E2-A294-706F0285A0F1}"/>
              </a:ext>
            </a:extLst>
          </p:cNvPr>
          <p:cNvPicPr>
            <a:picLocks noChangeAspect="1"/>
          </p:cNvPicPr>
          <p:nvPr/>
        </p:nvPicPr>
        <p:blipFill rotWithShape="1">
          <a:blip r:embed="rId2"/>
          <a:srcRect l="4954" b="9044"/>
          <a:stretch/>
        </p:blipFill>
        <p:spPr>
          <a:xfrm>
            <a:off x="539626" y="1927994"/>
            <a:ext cx="11281097" cy="3244642"/>
          </a:xfrm>
          <a:prstGeom prst="rect">
            <a:avLst/>
          </a:prstGeom>
        </p:spPr>
      </p:pic>
    </p:spTree>
    <p:extLst>
      <p:ext uri="{BB962C8B-B14F-4D97-AF65-F5344CB8AC3E}">
        <p14:creationId xmlns:p14="http://schemas.microsoft.com/office/powerpoint/2010/main" val="334492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BD1BE3-8BDF-41D6-A6BC-96966A1399C7}"/>
              </a:ext>
            </a:extLst>
          </p:cNvPr>
          <p:cNvSpPr>
            <a:spLocks noGrp="1"/>
          </p:cNvSpPr>
          <p:nvPr>
            <p:ph idx="1"/>
          </p:nvPr>
        </p:nvSpPr>
        <p:spPr/>
        <p:txBody>
          <a:bodyPr/>
          <a:lstStyle/>
          <a:p>
            <a:r>
              <a:rPr lang="en-US" altLang="ko-KR" dirty="0"/>
              <a:t>Select the </a:t>
            </a:r>
            <a:r>
              <a:rPr lang="en-US" altLang="ko-KR" dirty="0" err="1"/>
              <a:t>chipyard</a:t>
            </a:r>
            <a:r>
              <a:rPr lang="en-US" altLang="ko-KR" dirty="0"/>
              <a:t> open-source CPU, the design expressed by Chisel, the external interface, the external devices, cache memory, AI hardware accelerator</a:t>
            </a:r>
          </a:p>
          <a:p>
            <a:r>
              <a:rPr lang="en-US" altLang="ko-KR" dirty="0"/>
              <a:t>After the hardware configuration the Chisel is replaced with Verilog through FIRRTL (a hardware compiler)</a:t>
            </a:r>
          </a:p>
          <a:p>
            <a:r>
              <a:rPr lang="en-US" altLang="ko-KR" dirty="0"/>
              <a:t>RTL simulation tools such as </a:t>
            </a:r>
            <a:r>
              <a:rPr lang="en-US" altLang="ko-KR" dirty="0" err="1"/>
              <a:t>Verilator</a:t>
            </a:r>
            <a:r>
              <a:rPr lang="en-US" altLang="ko-KR" dirty="0"/>
              <a:t> and VCS can be used for simulation or FPGA simulation can be run on the cloud system established by the University of Berkeley</a:t>
            </a:r>
            <a:endParaRPr lang="ko-KR" altLang="en-US" dirty="0"/>
          </a:p>
        </p:txBody>
      </p:sp>
      <p:sp>
        <p:nvSpPr>
          <p:cNvPr id="3" name="Slide Number Placeholder 2">
            <a:extLst>
              <a:ext uri="{FF2B5EF4-FFF2-40B4-BE49-F238E27FC236}">
                <a16:creationId xmlns:a16="http://schemas.microsoft.com/office/drawing/2014/main" id="{173C4529-4E7B-4452-90AE-9DB1A1590116}"/>
              </a:ext>
            </a:extLst>
          </p:cNvPr>
          <p:cNvSpPr>
            <a:spLocks noGrp="1"/>
          </p:cNvSpPr>
          <p:nvPr>
            <p:ph type="sldNum" sz="quarter" idx="12"/>
          </p:nvPr>
        </p:nvSpPr>
        <p:spPr/>
        <p:txBody>
          <a:bodyPr/>
          <a:lstStyle/>
          <a:p>
            <a:fld id="{436DCDFF-1B32-486D-8FC6-0CE2BE63C02C}" type="slidenum">
              <a:rPr lang="en-US" smtClean="0"/>
              <a:t>6</a:t>
            </a:fld>
            <a:endParaRPr lang="en-US"/>
          </a:p>
        </p:txBody>
      </p:sp>
      <p:sp>
        <p:nvSpPr>
          <p:cNvPr id="4" name="Title 3">
            <a:extLst>
              <a:ext uri="{FF2B5EF4-FFF2-40B4-BE49-F238E27FC236}">
                <a16:creationId xmlns:a16="http://schemas.microsoft.com/office/drawing/2014/main" id="{8D4F799C-68FF-4EFA-9220-C02264945C94}"/>
              </a:ext>
            </a:extLst>
          </p:cNvPr>
          <p:cNvSpPr>
            <a:spLocks noGrp="1"/>
          </p:cNvSpPr>
          <p:nvPr>
            <p:ph type="title"/>
          </p:nvPr>
        </p:nvSpPr>
        <p:spPr/>
        <p:txBody>
          <a:bodyPr/>
          <a:lstStyle/>
          <a:p>
            <a:r>
              <a:rPr lang="en-US" altLang="ko-KR" dirty="0" err="1"/>
              <a:t>Chipyard</a:t>
            </a:r>
            <a:r>
              <a:rPr lang="en-US" altLang="ko-KR" dirty="0"/>
              <a:t> Design Flow</a:t>
            </a:r>
            <a:endParaRPr lang="ko-KR" altLang="en-US" dirty="0"/>
          </a:p>
        </p:txBody>
      </p:sp>
      <p:pic>
        <p:nvPicPr>
          <p:cNvPr id="5" name="Picture 4">
            <a:extLst>
              <a:ext uri="{FF2B5EF4-FFF2-40B4-BE49-F238E27FC236}">
                <a16:creationId xmlns:a16="http://schemas.microsoft.com/office/drawing/2014/main" id="{ED0EBC84-DF15-49A6-B793-EF95381D0C60}"/>
              </a:ext>
            </a:extLst>
          </p:cNvPr>
          <p:cNvPicPr>
            <a:picLocks noChangeAspect="1"/>
          </p:cNvPicPr>
          <p:nvPr/>
        </p:nvPicPr>
        <p:blipFill rotWithShape="1">
          <a:blip r:embed="rId2"/>
          <a:srcRect l="1889" t="5329" r="712" b="2639"/>
          <a:stretch/>
        </p:blipFill>
        <p:spPr>
          <a:xfrm>
            <a:off x="1855267" y="3143250"/>
            <a:ext cx="8481466" cy="3343275"/>
          </a:xfrm>
          <a:prstGeom prst="rect">
            <a:avLst/>
          </a:prstGeom>
        </p:spPr>
      </p:pic>
    </p:spTree>
    <p:extLst>
      <p:ext uri="{BB962C8B-B14F-4D97-AF65-F5344CB8AC3E}">
        <p14:creationId xmlns:p14="http://schemas.microsoft.com/office/powerpoint/2010/main" val="2492264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5088F-39B0-4DFE-88AD-EA07CA7E61C1}"/>
              </a:ext>
            </a:extLst>
          </p:cNvPr>
          <p:cNvSpPr>
            <a:spLocks noGrp="1"/>
          </p:cNvSpPr>
          <p:nvPr>
            <p:ph idx="1"/>
          </p:nvPr>
        </p:nvSpPr>
        <p:spPr>
          <a:xfrm>
            <a:off x="607624" y="990600"/>
            <a:ext cx="2368658" cy="5334000"/>
          </a:xfrm>
        </p:spPr>
        <p:txBody>
          <a:bodyPr/>
          <a:lstStyle/>
          <a:p>
            <a:r>
              <a:rPr lang="fr-FR" altLang="ko-KR" dirty="0" err="1"/>
              <a:t>Gemmini</a:t>
            </a:r>
            <a:r>
              <a:rPr lang="fr-FR" altLang="ko-KR" dirty="0"/>
              <a:t> modules CLB LUT usage</a:t>
            </a:r>
            <a:endParaRPr lang="ko-KR" altLang="en-US" dirty="0"/>
          </a:p>
        </p:txBody>
      </p:sp>
      <p:sp>
        <p:nvSpPr>
          <p:cNvPr id="3" name="Slide Number Placeholder 2">
            <a:extLst>
              <a:ext uri="{FF2B5EF4-FFF2-40B4-BE49-F238E27FC236}">
                <a16:creationId xmlns:a16="http://schemas.microsoft.com/office/drawing/2014/main" id="{0093A457-8541-45B4-8530-C6C27DA8CCA8}"/>
              </a:ext>
            </a:extLst>
          </p:cNvPr>
          <p:cNvSpPr>
            <a:spLocks noGrp="1"/>
          </p:cNvSpPr>
          <p:nvPr>
            <p:ph type="sldNum" sz="quarter" idx="12"/>
          </p:nvPr>
        </p:nvSpPr>
        <p:spPr/>
        <p:txBody>
          <a:bodyPr/>
          <a:lstStyle/>
          <a:p>
            <a:fld id="{436DCDFF-1B32-486D-8FC6-0CE2BE63C02C}" type="slidenum">
              <a:rPr lang="en-US" smtClean="0"/>
              <a:t>60</a:t>
            </a:fld>
            <a:endParaRPr lang="en-US"/>
          </a:p>
        </p:txBody>
      </p:sp>
      <p:sp>
        <p:nvSpPr>
          <p:cNvPr id="4" name="Title 3">
            <a:extLst>
              <a:ext uri="{FF2B5EF4-FFF2-40B4-BE49-F238E27FC236}">
                <a16:creationId xmlns:a16="http://schemas.microsoft.com/office/drawing/2014/main" id="{F497E5D4-6FB1-47C4-8972-85A976D35692}"/>
              </a:ext>
            </a:extLst>
          </p:cNvPr>
          <p:cNvSpPr>
            <a:spLocks noGrp="1"/>
          </p:cNvSpPr>
          <p:nvPr>
            <p:ph type="title"/>
          </p:nvPr>
        </p:nvSpPr>
        <p:spPr/>
        <p:txBody>
          <a:bodyPr/>
          <a:lstStyle/>
          <a:p>
            <a:r>
              <a:rPr lang="en-US" altLang="ko-KR" dirty="0" err="1"/>
              <a:t>Gemmini</a:t>
            </a:r>
            <a:r>
              <a:rPr lang="en-US" altLang="ko-KR" dirty="0"/>
              <a:t> RTL Synthesis</a:t>
            </a:r>
            <a:endParaRPr lang="ko-KR" altLang="en-US" dirty="0"/>
          </a:p>
        </p:txBody>
      </p:sp>
      <p:pic>
        <p:nvPicPr>
          <p:cNvPr id="6" name="Picture 5">
            <a:extLst>
              <a:ext uri="{FF2B5EF4-FFF2-40B4-BE49-F238E27FC236}">
                <a16:creationId xmlns:a16="http://schemas.microsoft.com/office/drawing/2014/main" id="{900A3239-E3D1-460A-83CB-FA7A45AC78F5}"/>
              </a:ext>
            </a:extLst>
          </p:cNvPr>
          <p:cNvPicPr>
            <a:picLocks noChangeAspect="1"/>
          </p:cNvPicPr>
          <p:nvPr/>
        </p:nvPicPr>
        <p:blipFill>
          <a:blip r:embed="rId2"/>
          <a:stretch>
            <a:fillRect/>
          </a:stretch>
        </p:blipFill>
        <p:spPr>
          <a:xfrm>
            <a:off x="2816059" y="907199"/>
            <a:ext cx="8506365" cy="5652602"/>
          </a:xfrm>
          <a:prstGeom prst="rect">
            <a:avLst/>
          </a:prstGeom>
        </p:spPr>
      </p:pic>
    </p:spTree>
    <p:extLst>
      <p:ext uri="{BB962C8B-B14F-4D97-AF65-F5344CB8AC3E}">
        <p14:creationId xmlns:p14="http://schemas.microsoft.com/office/powerpoint/2010/main" val="2798761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5088F-39B0-4DFE-88AD-EA07CA7E61C1}"/>
              </a:ext>
            </a:extLst>
          </p:cNvPr>
          <p:cNvSpPr>
            <a:spLocks noGrp="1"/>
          </p:cNvSpPr>
          <p:nvPr>
            <p:ph idx="1"/>
          </p:nvPr>
        </p:nvSpPr>
        <p:spPr>
          <a:xfrm>
            <a:off x="607623" y="990600"/>
            <a:ext cx="11145105" cy="5334000"/>
          </a:xfrm>
        </p:spPr>
        <p:txBody>
          <a:bodyPr/>
          <a:lstStyle/>
          <a:p>
            <a:r>
              <a:rPr lang="en-US" altLang="ko-KR" dirty="0"/>
              <a:t>The performance-per-area metric estimates the performance in terms of the execution time of various matrix dimensions on the generated </a:t>
            </a:r>
            <a:r>
              <a:rPr lang="en-US" altLang="ko-KR" dirty="0" err="1"/>
              <a:t>Gemmini</a:t>
            </a:r>
            <a:r>
              <a:rPr lang="en-US" altLang="ko-KR" dirty="0"/>
              <a:t> hardware architectures</a:t>
            </a:r>
          </a:p>
          <a:p>
            <a:endParaRPr lang="en-US" altLang="ko-KR" dirty="0"/>
          </a:p>
          <a:p>
            <a:r>
              <a:rPr lang="en-US" altLang="ko-KR" dirty="0"/>
              <a:t>It also estimates how each dataflow option makes use of the available hardware resources </a:t>
            </a:r>
          </a:p>
          <a:p>
            <a:endParaRPr lang="en-US" altLang="ko-KR" dirty="0"/>
          </a:p>
          <a:p>
            <a:r>
              <a:rPr lang="en-US" altLang="ko-KR" dirty="0"/>
              <a:t>The metric for a particular </a:t>
            </a:r>
            <a:r>
              <a:rPr lang="en-US" altLang="ko-KR" dirty="0" err="1"/>
              <a:t>Gemmini</a:t>
            </a:r>
            <a:r>
              <a:rPr lang="en-US" altLang="ko-KR" dirty="0"/>
              <a:t> accelerator is calculated as the ratio of the total speedup of the accelerator and the total number of CLB LUTs consumed</a:t>
            </a:r>
          </a:p>
          <a:p>
            <a:endParaRPr lang="en-US" altLang="ko-KR" dirty="0"/>
          </a:p>
          <a:p>
            <a:r>
              <a:rPr lang="en-US" altLang="ko-KR" dirty="0"/>
              <a:t>The speedup of a </a:t>
            </a:r>
            <a:r>
              <a:rPr lang="en-US" altLang="ko-KR" dirty="0" err="1"/>
              <a:t>Gemmini</a:t>
            </a:r>
            <a:r>
              <a:rPr lang="en-US" altLang="ko-KR" dirty="0"/>
              <a:t> accelerator is the ratio of the total execution time of all the GEMM operations on the accelerator and the Rocket CPU core</a:t>
            </a:r>
            <a:endParaRPr lang="ko-KR" altLang="en-US" dirty="0"/>
          </a:p>
        </p:txBody>
      </p:sp>
      <p:sp>
        <p:nvSpPr>
          <p:cNvPr id="3" name="Slide Number Placeholder 2">
            <a:extLst>
              <a:ext uri="{FF2B5EF4-FFF2-40B4-BE49-F238E27FC236}">
                <a16:creationId xmlns:a16="http://schemas.microsoft.com/office/drawing/2014/main" id="{0093A457-8541-45B4-8530-C6C27DA8CCA8}"/>
              </a:ext>
            </a:extLst>
          </p:cNvPr>
          <p:cNvSpPr>
            <a:spLocks noGrp="1"/>
          </p:cNvSpPr>
          <p:nvPr>
            <p:ph type="sldNum" sz="quarter" idx="12"/>
          </p:nvPr>
        </p:nvSpPr>
        <p:spPr/>
        <p:txBody>
          <a:bodyPr/>
          <a:lstStyle/>
          <a:p>
            <a:fld id="{436DCDFF-1B32-486D-8FC6-0CE2BE63C02C}" type="slidenum">
              <a:rPr lang="en-US" smtClean="0"/>
              <a:t>61</a:t>
            </a:fld>
            <a:endParaRPr lang="en-US"/>
          </a:p>
        </p:txBody>
      </p:sp>
      <p:sp>
        <p:nvSpPr>
          <p:cNvPr id="4" name="Title 3">
            <a:extLst>
              <a:ext uri="{FF2B5EF4-FFF2-40B4-BE49-F238E27FC236}">
                <a16:creationId xmlns:a16="http://schemas.microsoft.com/office/drawing/2014/main" id="{F497E5D4-6FB1-47C4-8972-85A976D35692}"/>
              </a:ext>
            </a:extLst>
          </p:cNvPr>
          <p:cNvSpPr>
            <a:spLocks noGrp="1"/>
          </p:cNvSpPr>
          <p:nvPr>
            <p:ph type="title"/>
          </p:nvPr>
        </p:nvSpPr>
        <p:spPr/>
        <p:txBody>
          <a:bodyPr/>
          <a:lstStyle/>
          <a:p>
            <a:r>
              <a:rPr lang="en-US" altLang="ko-KR" dirty="0" err="1"/>
              <a:t>Gemmini</a:t>
            </a:r>
            <a:r>
              <a:rPr lang="en-US" altLang="ko-KR" dirty="0"/>
              <a:t> Performance-Per-Area Analysis</a:t>
            </a:r>
            <a:endParaRPr lang="ko-KR" altLang="en-US" dirty="0"/>
          </a:p>
        </p:txBody>
      </p:sp>
    </p:spTree>
    <p:extLst>
      <p:ext uri="{BB962C8B-B14F-4D97-AF65-F5344CB8AC3E}">
        <p14:creationId xmlns:p14="http://schemas.microsoft.com/office/powerpoint/2010/main" val="1684534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5088F-39B0-4DFE-88AD-EA07CA7E61C1}"/>
              </a:ext>
            </a:extLst>
          </p:cNvPr>
          <p:cNvSpPr>
            <a:spLocks noGrp="1"/>
          </p:cNvSpPr>
          <p:nvPr>
            <p:ph idx="1"/>
          </p:nvPr>
        </p:nvSpPr>
        <p:spPr>
          <a:xfrm>
            <a:off x="607623" y="990600"/>
            <a:ext cx="11145105" cy="5334000"/>
          </a:xfrm>
        </p:spPr>
        <p:txBody>
          <a:bodyPr/>
          <a:lstStyle/>
          <a:p>
            <a:r>
              <a:rPr lang="en-US" altLang="ko-KR" dirty="0"/>
              <a:t>The Figure illustrates the performance-per-area of each </a:t>
            </a:r>
            <a:r>
              <a:rPr lang="en-US" altLang="ko-KR" dirty="0" err="1"/>
              <a:t>Gemmini</a:t>
            </a:r>
            <a:r>
              <a:rPr lang="en-US" altLang="ko-KR" dirty="0"/>
              <a:t> configuration as well as the performance speedups relative to the Rocket CPU</a:t>
            </a:r>
            <a:endParaRPr lang="ko-KR" altLang="en-US" dirty="0"/>
          </a:p>
        </p:txBody>
      </p:sp>
      <p:sp>
        <p:nvSpPr>
          <p:cNvPr id="3" name="Slide Number Placeholder 2">
            <a:extLst>
              <a:ext uri="{FF2B5EF4-FFF2-40B4-BE49-F238E27FC236}">
                <a16:creationId xmlns:a16="http://schemas.microsoft.com/office/drawing/2014/main" id="{0093A457-8541-45B4-8530-C6C27DA8CCA8}"/>
              </a:ext>
            </a:extLst>
          </p:cNvPr>
          <p:cNvSpPr>
            <a:spLocks noGrp="1"/>
          </p:cNvSpPr>
          <p:nvPr>
            <p:ph type="sldNum" sz="quarter" idx="12"/>
          </p:nvPr>
        </p:nvSpPr>
        <p:spPr/>
        <p:txBody>
          <a:bodyPr/>
          <a:lstStyle/>
          <a:p>
            <a:fld id="{436DCDFF-1B32-486D-8FC6-0CE2BE63C02C}" type="slidenum">
              <a:rPr lang="en-US" smtClean="0"/>
              <a:t>62</a:t>
            </a:fld>
            <a:endParaRPr lang="en-US"/>
          </a:p>
        </p:txBody>
      </p:sp>
      <p:sp>
        <p:nvSpPr>
          <p:cNvPr id="4" name="Title 3">
            <a:extLst>
              <a:ext uri="{FF2B5EF4-FFF2-40B4-BE49-F238E27FC236}">
                <a16:creationId xmlns:a16="http://schemas.microsoft.com/office/drawing/2014/main" id="{F497E5D4-6FB1-47C4-8972-85A976D35692}"/>
              </a:ext>
            </a:extLst>
          </p:cNvPr>
          <p:cNvSpPr>
            <a:spLocks noGrp="1"/>
          </p:cNvSpPr>
          <p:nvPr>
            <p:ph type="title"/>
          </p:nvPr>
        </p:nvSpPr>
        <p:spPr/>
        <p:txBody>
          <a:bodyPr/>
          <a:lstStyle/>
          <a:p>
            <a:r>
              <a:rPr lang="en-US" altLang="ko-KR" dirty="0" err="1"/>
              <a:t>Gemmini</a:t>
            </a:r>
            <a:r>
              <a:rPr lang="en-US" altLang="ko-KR" dirty="0"/>
              <a:t> Performance-Per-Area Analysis</a:t>
            </a:r>
            <a:endParaRPr lang="ko-KR" altLang="en-US" dirty="0"/>
          </a:p>
        </p:txBody>
      </p:sp>
      <p:pic>
        <p:nvPicPr>
          <p:cNvPr id="6" name="Picture 5">
            <a:extLst>
              <a:ext uri="{FF2B5EF4-FFF2-40B4-BE49-F238E27FC236}">
                <a16:creationId xmlns:a16="http://schemas.microsoft.com/office/drawing/2014/main" id="{EBBF4192-DC64-4C74-B369-96438528C92C}"/>
              </a:ext>
            </a:extLst>
          </p:cNvPr>
          <p:cNvPicPr>
            <a:picLocks noChangeAspect="1"/>
          </p:cNvPicPr>
          <p:nvPr/>
        </p:nvPicPr>
        <p:blipFill>
          <a:blip r:embed="rId2"/>
          <a:stretch>
            <a:fillRect/>
          </a:stretch>
        </p:blipFill>
        <p:spPr>
          <a:xfrm>
            <a:off x="2095261" y="1731321"/>
            <a:ext cx="8001477" cy="4751646"/>
          </a:xfrm>
          <a:prstGeom prst="rect">
            <a:avLst/>
          </a:prstGeom>
        </p:spPr>
      </p:pic>
    </p:spTree>
    <p:extLst>
      <p:ext uri="{BB962C8B-B14F-4D97-AF65-F5344CB8AC3E}">
        <p14:creationId xmlns:p14="http://schemas.microsoft.com/office/powerpoint/2010/main" val="114359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BD1BE3-8BDF-41D6-A6BC-96966A1399C7}"/>
              </a:ext>
            </a:extLst>
          </p:cNvPr>
          <p:cNvSpPr>
            <a:spLocks noGrp="1"/>
          </p:cNvSpPr>
          <p:nvPr>
            <p:ph idx="1"/>
          </p:nvPr>
        </p:nvSpPr>
        <p:spPr/>
        <p:txBody>
          <a:bodyPr/>
          <a:lstStyle/>
          <a:p>
            <a:r>
              <a:rPr lang="en-US" altLang="ko-KR" dirty="0"/>
              <a:t>Chisel is an open-source high-level HDL embedded in Scala developed by the University of Berkeley</a:t>
            </a:r>
          </a:p>
          <a:p>
            <a:r>
              <a:rPr lang="en-US" altLang="ko-KR" dirty="0"/>
              <a:t>Chisel is mainly used to describe digital circuits in RTL and some highly parameterized circuits</a:t>
            </a:r>
          </a:p>
          <a:p>
            <a:r>
              <a:rPr lang="en-US" altLang="ko-KR" dirty="0"/>
              <a:t>Chisel adds the syntax of constructing hardware to Scala language, which provides hardware circuit designers with powerful functions similar to the current mainstream software programming languages such as Python, C, etc.</a:t>
            </a:r>
          </a:p>
          <a:p>
            <a:r>
              <a:rPr lang="en-US" altLang="ko-KR" dirty="0"/>
              <a:t>Through the hardware compiler, it can generate Synthetic Verilog circuit</a:t>
            </a:r>
          </a:p>
          <a:p>
            <a:r>
              <a:rPr lang="en-US" altLang="ko-KR" dirty="0"/>
              <a:t>The use of parameters makes the design more intuitive and easy</a:t>
            </a:r>
          </a:p>
          <a:p>
            <a:r>
              <a:rPr lang="en-US" altLang="ko-KR" dirty="0"/>
              <a:t>The University of Berkeley used Chisel to design a CPU based on the RISC-V instruction set</a:t>
            </a:r>
          </a:p>
          <a:p>
            <a:r>
              <a:rPr lang="en-US" altLang="ko-KR" dirty="0"/>
              <a:t>To put it simply, Chisel can be understood as a Verilog generator (requires the hardware compiler FIRRTL), which can quickly and efficiently develop hardware designs by using Scala syntax</a:t>
            </a:r>
            <a:endParaRPr lang="ko-KR" altLang="en-US" dirty="0"/>
          </a:p>
        </p:txBody>
      </p:sp>
      <p:sp>
        <p:nvSpPr>
          <p:cNvPr id="3" name="Slide Number Placeholder 2">
            <a:extLst>
              <a:ext uri="{FF2B5EF4-FFF2-40B4-BE49-F238E27FC236}">
                <a16:creationId xmlns:a16="http://schemas.microsoft.com/office/drawing/2014/main" id="{173C4529-4E7B-4452-90AE-9DB1A1590116}"/>
              </a:ext>
            </a:extLst>
          </p:cNvPr>
          <p:cNvSpPr>
            <a:spLocks noGrp="1"/>
          </p:cNvSpPr>
          <p:nvPr>
            <p:ph type="sldNum" sz="quarter" idx="12"/>
          </p:nvPr>
        </p:nvSpPr>
        <p:spPr/>
        <p:txBody>
          <a:bodyPr/>
          <a:lstStyle/>
          <a:p>
            <a:fld id="{436DCDFF-1B32-486D-8FC6-0CE2BE63C02C}" type="slidenum">
              <a:rPr lang="en-US" smtClean="0"/>
              <a:t>7</a:t>
            </a:fld>
            <a:endParaRPr lang="en-US"/>
          </a:p>
        </p:txBody>
      </p:sp>
      <p:sp>
        <p:nvSpPr>
          <p:cNvPr id="4" name="Title 3">
            <a:extLst>
              <a:ext uri="{FF2B5EF4-FFF2-40B4-BE49-F238E27FC236}">
                <a16:creationId xmlns:a16="http://schemas.microsoft.com/office/drawing/2014/main" id="{8D4F799C-68FF-4EFA-9220-C02264945C94}"/>
              </a:ext>
            </a:extLst>
          </p:cNvPr>
          <p:cNvSpPr>
            <a:spLocks noGrp="1"/>
          </p:cNvSpPr>
          <p:nvPr>
            <p:ph type="title"/>
          </p:nvPr>
        </p:nvSpPr>
        <p:spPr/>
        <p:txBody>
          <a:bodyPr/>
          <a:lstStyle/>
          <a:p>
            <a:r>
              <a:rPr lang="en-US" altLang="ko-KR" dirty="0"/>
              <a:t>Chisel</a:t>
            </a:r>
            <a:endParaRPr lang="ko-KR" altLang="en-US" dirty="0"/>
          </a:p>
        </p:txBody>
      </p:sp>
    </p:spTree>
    <p:extLst>
      <p:ext uri="{BB962C8B-B14F-4D97-AF65-F5344CB8AC3E}">
        <p14:creationId xmlns:p14="http://schemas.microsoft.com/office/powerpoint/2010/main" val="4277192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C370-0428-46E9-92C7-1A27151C956F}"/>
              </a:ext>
            </a:extLst>
          </p:cNvPr>
          <p:cNvSpPr>
            <a:spLocks noGrp="1"/>
          </p:cNvSpPr>
          <p:nvPr>
            <p:ph idx="1"/>
          </p:nvPr>
        </p:nvSpPr>
        <p:spPr/>
        <p:txBody>
          <a:bodyPr/>
          <a:lstStyle/>
          <a:p>
            <a:r>
              <a:rPr lang="en-US" altLang="ko-KR" dirty="0"/>
              <a:t>FIRRTL is a hardware compiler based on Chisel: Its main function is to compile Chisel into Verilog</a:t>
            </a:r>
          </a:p>
          <a:p>
            <a:r>
              <a:rPr lang="en-US" altLang="ko-KR" dirty="0"/>
              <a:t>When FIRRTL works as a hardware compiler, it will optimize the circuit through algorithms, resource sharing, reuse of specific modules, and reduction of unnecessary registers, etc. </a:t>
            </a:r>
          </a:p>
          <a:p>
            <a:r>
              <a:rPr lang="en-US" altLang="ko-KR" dirty="0"/>
              <a:t>It will also report syntax error of the Chisel code </a:t>
            </a:r>
          </a:p>
          <a:p>
            <a:r>
              <a:rPr lang="en-US" altLang="ko-KR" dirty="0"/>
              <a:t>FIRRTL also supports adding specific rules or conditions in the hardware compiler, so that FIRRTL can better meet the circuit conversion mode needed</a:t>
            </a:r>
          </a:p>
        </p:txBody>
      </p:sp>
      <p:sp>
        <p:nvSpPr>
          <p:cNvPr id="3" name="Slide Number Placeholder 2">
            <a:extLst>
              <a:ext uri="{FF2B5EF4-FFF2-40B4-BE49-F238E27FC236}">
                <a16:creationId xmlns:a16="http://schemas.microsoft.com/office/drawing/2014/main" id="{6578F95F-375C-4D6F-806A-74062304070B}"/>
              </a:ext>
            </a:extLst>
          </p:cNvPr>
          <p:cNvSpPr>
            <a:spLocks noGrp="1"/>
          </p:cNvSpPr>
          <p:nvPr>
            <p:ph type="sldNum" sz="quarter" idx="12"/>
          </p:nvPr>
        </p:nvSpPr>
        <p:spPr/>
        <p:txBody>
          <a:bodyPr/>
          <a:lstStyle/>
          <a:p>
            <a:fld id="{436DCDFF-1B32-486D-8FC6-0CE2BE63C02C}" type="slidenum">
              <a:rPr lang="en-US" smtClean="0"/>
              <a:t>8</a:t>
            </a:fld>
            <a:endParaRPr lang="en-US"/>
          </a:p>
        </p:txBody>
      </p:sp>
      <p:sp>
        <p:nvSpPr>
          <p:cNvPr id="4" name="Title 3">
            <a:extLst>
              <a:ext uri="{FF2B5EF4-FFF2-40B4-BE49-F238E27FC236}">
                <a16:creationId xmlns:a16="http://schemas.microsoft.com/office/drawing/2014/main" id="{8556F036-EE2F-493B-BB55-B936E95C16EC}"/>
              </a:ext>
            </a:extLst>
          </p:cNvPr>
          <p:cNvSpPr>
            <a:spLocks noGrp="1"/>
          </p:cNvSpPr>
          <p:nvPr>
            <p:ph type="title"/>
          </p:nvPr>
        </p:nvSpPr>
        <p:spPr/>
        <p:txBody>
          <a:bodyPr/>
          <a:lstStyle/>
          <a:p>
            <a:r>
              <a:rPr lang="en-US" altLang="ko-KR" dirty="0"/>
              <a:t>FIRRTL</a:t>
            </a:r>
            <a:endParaRPr lang="ko-KR" altLang="en-US" dirty="0"/>
          </a:p>
        </p:txBody>
      </p:sp>
      <p:pic>
        <p:nvPicPr>
          <p:cNvPr id="5" name="Picture 4">
            <a:extLst>
              <a:ext uri="{FF2B5EF4-FFF2-40B4-BE49-F238E27FC236}">
                <a16:creationId xmlns:a16="http://schemas.microsoft.com/office/drawing/2014/main" id="{BC68236F-B0C0-4F90-97B9-DA7BEDD08C84}"/>
              </a:ext>
            </a:extLst>
          </p:cNvPr>
          <p:cNvPicPr>
            <a:picLocks noChangeAspect="1"/>
          </p:cNvPicPr>
          <p:nvPr/>
        </p:nvPicPr>
        <p:blipFill>
          <a:blip r:embed="rId2"/>
          <a:stretch>
            <a:fillRect/>
          </a:stretch>
        </p:blipFill>
        <p:spPr>
          <a:xfrm>
            <a:off x="1243505" y="3833812"/>
            <a:ext cx="9704990" cy="1585913"/>
          </a:xfrm>
          <a:prstGeom prst="rect">
            <a:avLst/>
          </a:prstGeom>
        </p:spPr>
      </p:pic>
    </p:spTree>
    <p:extLst>
      <p:ext uri="{BB962C8B-B14F-4D97-AF65-F5344CB8AC3E}">
        <p14:creationId xmlns:p14="http://schemas.microsoft.com/office/powerpoint/2010/main" val="56285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CDC18D-0789-413F-BBA3-295141AEFED7}"/>
              </a:ext>
            </a:extLst>
          </p:cNvPr>
          <p:cNvSpPr>
            <a:spLocks noGrp="1"/>
          </p:cNvSpPr>
          <p:nvPr>
            <p:ph idx="1"/>
          </p:nvPr>
        </p:nvSpPr>
        <p:spPr/>
        <p:txBody>
          <a:bodyPr/>
          <a:lstStyle/>
          <a:p>
            <a:r>
              <a:rPr lang="en-US" altLang="ko-KR" dirty="0"/>
              <a:t>Tiles: unit of replication for a core</a:t>
            </a:r>
          </a:p>
          <a:p>
            <a:pPr lvl="1"/>
            <a:r>
              <a:rPr lang="en-US" altLang="ko-KR" dirty="0"/>
              <a:t>CPU</a:t>
            </a:r>
          </a:p>
          <a:p>
            <a:pPr lvl="1"/>
            <a:r>
              <a:rPr lang="en-US" altLang="ko-KR" dirty="0"/>
              <a:t>L1 Caches</a:t>
            </a:r>
          </a:p>
          <a:p>
            <a:pPr lvl="1"/>
            <a:r>
              <a:rPr lang="en-US" altLang="ko-KR" dirty="0"/>
              <a:t>Page Table Walker (PTW)</a:t>
            </a:r>
          </a:p>
          <a:p>
            <a:r>
              <a:rPr lang="en-US" altLang="ko-KR" dirty="0"/>
              <a:t>L2 banks</a:t>
            </a:r>
          </a:p>
          <a:p>
            <a:pPr lvl="1"/>
            <a:r>
              <a:rPr lang="en-US" altLang="ko-KR" dirty="0"/>
              <a:t>Receive memory requests</a:t>
            </a:r>
          </a:p>
          <a:p>
            <a:r>
              <a:rPr lang="en-US" altLang="ko-KR" dirty="0" err="1"/>
              <a:t>FrontBus</a:t>
            </a:r>
            <a:endParaRPr lang="en-US" altLang="ko-KR" dirty="0"/>
          </a:p>
          <a:p>
            <a:pPr lvl="1"/>
            <a:r>
              <a:rPr lang="en-US" altLang="ko-KR" dirty="0"/>
              <a:t>Connects to DMA devices</a:t>
            </a:r>
          </a:p>
          <a:p>
            <a:r>
              <a:rPr lang="en-US" altLang="ko-KR" dirty="0" err="1"/>
              <a:t>ControlBus</a:t>
            </a:r>
            <a:endParaRPr lang="en-US" altLang="ko-KR" dirty="0"/>
          </a:p>
          <a:p>
            <a:pPr lvl="1"/>
            <a:r>
              <a:rPr lang="en-US" altLang="ko-KR" dirty="0"/>
              <a:t>Connects to core complex devices</a:t>
            </a:r>
          </a:p>
          <a:p>
            <a:r>
              <a:rPr lang="en-US" altLang="ko-KR" dirty="0" err="1"/>
              <a:t>PeripheryBus</a:t>
            </a:r>
            <a:endParaRPr lang="en-US" altLang="ko-KR" dirty="0"/>
          </a:p>
          <a:p>
            <a:pPr lvl="1"/>
            <a:r>
              <a:rPr lang="en-US" altLang="ko-KR" dirty="0"/>
              <a:t>Connects to other devices</a:t>
            </a:r>
          </a:p>
          <a:p>
            <a:r>
              <a:rPr lang="en-US" altLang="ko-KR" dirty="0" err="1"/>
              <a:t>SystemBus</a:t>
            </a:r>
            <a:endParaRPr lang="en-US" altLang="ko-KR" dirty="0"/>
          </a:p>
          <a:p>
            <a:pPr lvl="1"/>
            <a:r>
              <a:rPr lang="en-US" altLang="ko-KR" dirty="0"/>
              <a:t>Ties everything together</a:t>
            </a:r>
          </a:p>
          <a:p>
            <a:endParaRPr lang="ko-KR" altLang="en-US" dirty="0"/>
          </a:p>
        </p:txBody>
      </p:sp>
      <p:sp>
        <p:nvSpPr>
          <p:cNvPr id="3" name="Slide Number Placeholder 2">
            <a:extLst>
              <a:ext uri="{FF2B5EF4-FFF2-40B4-BE49-F238E27FC236}">
                <a16:creationId xmlns:a16="http://schemas.microsoft.com/office/drawing/2014/main" id="{F0A8398F-2E55-4CB8-B793-5C37068E72B1}"/>
              </a:ext>
            </a:extLst>
          </p:cNvPr>
          <p:cNvSpPr>
            <a:spLocks noGrp="1"/>
          </p:cNvSpPr>
          <p:nvPr>
            <p:ph type="sldNum" sz="quarter" idx="12"/>
          </p:nvPr>
        </p:nvSpPr>
        <p:spPr/>
        <p:txBody>
          <a:bodyPr/>
          <a:lstStyle/>
          <a:p>
            <a:fld id="{436DCDFF-1B32-486D-8FC6-0CE2BE63C02C}" type="slidenum">
              <a:rPr lang="en-US" smtClean="0"/>
              <a:t>9</a:t>
            </a:fld>
            <a:endParaRPr lang="en-US"/>
          </a:p>
        </p:txBody>
      </p:sp>
      <p:sp>
        <p:nvSpPr>
          <p:cNvPr id="4" name="Title 3">
            <a:extLst>
              <a:ext uri="{FF2B5EF4-FFF2-40B4-BE49-F238E27FC236}">
                <a16:creationId xmlns:a16="http://schemas.microsoft.com/office/drawing/2014/main" id="{74634928-A7A8-4731-9872-676F6786A577}"/>
              </a:ext>
            </a:extLst>
          </p:cNvPr>
          <p:cNvSpPr>
            <a:spLocks noGrp="1"/>
          </p:cNvSpPr>
          <p:nvPr>
            <p:ph type="title"/>
          </p:nvPr>
        </p:nvSpPr>
        <p:spPr/>
        <p:txBody>
          <a:bodyPr/>
          <a:lstStyle/>
          <a:p>
            <a:r>
              <a:rPr lang="en-US" altLang="ko-KR" dirty="0" err="1"/>
              <a:t>Rocketchip</a:t>
            </a:r>
            <a:r>
              <a:rPr lang="en-US" altLang="ko-KR" dirty="0"/>
              <a:t> Generator</a:t>
            </a:r>
            <a:endParaRPr lang="ko-KR" altLang="en-US" dirty="0"/>
          </a:p>
        </p:txBody>
      </p:sp>
      <p:pic>
        <p:nvPicPr>
          <p:cNvPr id="5" name="Picture 4">
            <a:extLst>
              <a:ext uri="{FF2B5EF4-FFF2-40B4-BE49-F238E27FC236}">
                <a16:creationId xmlns:a16="http://schemas.microsoft.com/office/drawing/2014/main" id="{FB82FF31-6F14-45AA-B370-A38D75C304C6}"/>
              </a:ext>
            </a:extLst>
          </p:cNvPr>
          <p:cNvPicPr>
            <a:picLocks noChangeAspect="1"/>
          </p:cNvPicPr>
          <p:nvPr/>
        </p:nvPicPr>
        <p:blipFill>
          <a:blip r:embed="rId2"/>
          <a:stretch>
            <a:fillRect/>
          </a:stretch>
        </p:blipFill>
        <p:spPr>
          <a:xfrm>
            <a:off x="6094024" y="900343"/>
            <a:ext cx="4900654" cy="5514514"/>
          </a:xfrm>
          <a:prstGeom prst="rect">
            <a:avLst/>
          </a:prstGeom>
          <a:ln>
            <a:solidFill>
              <a:schemeClr val="tx1"/>
            </a:solidFill>
          </a:ln>
        </p:spPr>
      </p:pic>
    </p:spTree>
    <p:extLst>
      <p:ext uri="{BB962C8B-B14F-4D97-AF65-F5344CB8AC3E}">
        <p14:creationId xmlns:p14="http://schemas.microsoft.com/office/powerpoint/2010/main" val="1982331410"/>
      </p:ext>
    </p:extLst>
  </p:cSld>
  <p:clrMapOvr>
    <a:masterClrMapping/>
  </p:clrMapOvr>
</p:sld>
</file>

<file path=ppt/theme/theme1.xml><?xml version="1.0" encoding="utf-8"?>
<a:theme xmlns:a="http://schemas.openxmlformats.org/drawingml/2006/main" name="my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fontScheme name="Blank Presentation">
      <a:majorFont>
        <a:latin typeface="Tahoma"/>
        <a:ea typeface="휴먼모음T"/>
        <a:cs typeface=""/>
      </a:majorFont>
      <a:minorFont>
        <a:latin typeface="Tahoma"/>
        <a:ea typeface="휴먼모음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 template</Template>
  <TotalTime>23112</TotalTime>
  <Words>2906</Words>
  <Application>Microsoft Office PowerPoint</Application>
  <PresentationFormat>Widescreen</PresentationFormat>
  <Paragraphs>348</Paragraphs>
  <Slides>62</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vt:i4>
      </vt:variant>
    </vt:vector>
  </HeadingPairs>
  <TitlesOfParts>
    <vt:vector size="71" baseType="lpstr">
      <vt:lpstr>맑은 고딕</vt:lpstr>
      <vt:lpstr>Arial</vt:lpstr>
      <vt:lpstr>Calibri</vt:lpstr>
      <vt:lpstr>Copperplate Gothic Bold</vt:lpstr>
      <vt:lpstr>Tahoma</vt:lpstr>
      <vt:lpstr>Wingdings</vt:lpstr>
      <vt:lpstr>Wingdings 2</vt:lpstr>
      <vt:lpstr>my template</vt:lpstr>
      <vt:lpstr>Default Theme</vt:lpstr>
      <vt:lpstr>Gemmini Exploration Files</vt:lpstr>
      <vt:lpstr>Environment</vt:lpstr>
      <vt:lpstr>Environment</vt:lpstr>
      <vt:lpstr>Environment</vt:lpstr>
      <vt:lpstr>Environment</vt:lpstr>
      <vt:lpstr>Chipyard Design Flow</vt:lpstr>
      <vt:lpstr>Chisel</vt:lpstr>
      <vt:lpstr>FIRRTL</vt:lpstr>
      <vt:lpstr>Rocketchip Generator</vt:lpstr>
      <vt:lpstr>Rocket Core</vt:lpstr>
      <vt:lpstr>Gemmini Framework Analysis</vt:lpstr>
      <vt:lpstr>Gemmini Framework Analysis</vt:lpstr>
      <vt:lpstr>Installing Chipyard and Gemmini Tools</vt:lpstr>
      <vt:lpstr>Installing Chipyard and Gemmini Tools</vt:lpstr>
      <vt:lpstr>Workflow</vt:lpstr>
      <vt:lpstr>Workflow</vt:lpstr>
      <vt:lpstr>SoC RTL Generation (L1Cache)</vt:lpstr>
      <vt:lpstr>SoC RTL Generation (Rocket Core)</vt:lpstr>
      <vt:lpstr>SoC RTL Generation (Rocket Core)</vt:lpstr>
      <vt:lpstr>SoC RTL Generation (Gemmini)</vt:lpstr>
      <vt:lpstr>SoC RTL Generation (Gemmini)</vt:lpstr>
      <vt:lpstr>SoC RTL Generation (Gemmini)</vt:lpstr>
      <vt:lpstr>Gemmini Build Outputs</vt:lpstr>
      <vt:lpstr>Gemmini Hardware/Cycle-Accurate Simulators</vt:lpstr>
      <vt:lpstr>View Generated Verilog</vt:lpstr>
      <vt:lpstr>View Generated Verilog</vt:lpstr>
      <vt:lpstr>Configuration Parameters</vt:lpstr>
      <vt:lpstr>Gemmini Modules (Overall)</vt:lpstr>
      <vt:lpstr>The RoCC Interface</vt:lpstr>
      <vt:lpstr>RoCC Instruction Format</vt:lpstr>
      <vt:lpstr>Gemmini Assembly-level ISA</vt:lpstr>
      <vt:lpstr>Gemmini Assembly-level ISA</vt:lpstr>
      <vt:lpstr>Gemmini Assembly-level ISA</vt:lpstr>
      <vt:lpstr>Gemmini Assembly-level ISA</vt:lpstr>
      <vt:lpstr>Gemmini Modules (LoopConv)</vt:lpstr>
      <vt:lpstr>Gemmini Modules (LoopMatmul)</vt:lpstr>
      <vt:lpstr>Gemmini Modules (Load/Store Controller)</vt:lpstr>
      <vt:lpstr>Gemmini Modules (im2col)</vt:lpstr>
      <vt:lpstr>Gemmini Modules (ExecuteController)</vt:lpstr>
      <vt:lpstr>Gemmini Modules (MeshWithDelay)</vt:lpstr>
      <vt:lpstr>Gemmini Modules (Mesh)</vt:lpstr>
      <vt:lpstr>Gemmini Modules (Scratchpad)</vt:lpstr>
      <vt:lpstr>Gemmini Modules (ScratchpadBank)</vt:lpstr>
      <vt:lpstr>Gemmini Modules (AccumulatorMem)</vt:lpstr>
      <vt:lpstr>Software Code Compilation (GEMM)</vt:lpstr>
      <vt:lpstr>Software Code Compilation (GEMM)</vt:lpstr>
      <vt:lpstr>Software Code Compilation (GEMM)</vt:lpstr>
      <vt:lpstr>Software Code Compilation (GEMM)</vt:lpstr>
      <vt:lpstr>Software Code Compilation (GEMM)</vt:lpstr>
      <vt:lpstr>Software Code Compilation (GEMM)</vt:lpstr>
      <vt:lpstr>Software Code Compilation (GEMM)</vt:lpstr>
      <vt:lpstr>Software Code Compilation (GEMM)</vt:lpstr>
      <vt:lpstr>Gemmini 2x2 Matrix Multiplication Cycles</vt:lpstr>
      <vt:lpstr>Gemmini 8x8 Matrix Multiplication Cycles</vt:lpstr>
      <vt:lpstr>Gemmini 16x16 Matrix Multiplication Cycles</vt:lpstr>
      <vt:lpstr>Gemmini 32x32 Matrix Multiplication Cycles</vt:lpstr>
      <vt:lpstr>Gemmini 128x128 Matrix Multiplication Cycles</vt:lpstr>
      <vt:lpstr>Gemmini RTL Synthesis</vt:lpstr>
      <vt:lpstr>Gemmini RTL Synthesis</vt:lpstr>
      <vt:lpstr>Gemmini RTL Synthesis</vt:lpstr>
      <vt:lpstr>Gemmini Performance-Per-Area Analysis</vt:lpstr>
      <vt:lpstr>Gemmini Performance-Per-Area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High-Performance On-Chip Bus Architecture Design</dc:title>
  <dc:creator>Fred</dc:creator>
  <cp:lastModifiedBy>Gookyi Dennis</cp:lastModifiedBy>
  <cp:revision>2101</cp:revision>
  <cp:lastPrinted>2021-06-01T14:37:09Z</cp:lastPrinted>
  <dcterms:created xsi:type="dcterms:W3CDTF">2016-04-27T03:09:13Z</dcterms:created>
  <dcterms:modified xsi:type="dcterms:W3CDTF">2023-02-08T09:32:04Z</dcterms:modified>
</cp:coreProperties>
</file>